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9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2" r:id="rId2"/>
    <p:sldMasterId id="2147483744" r:id="rId3"/>
    <p:sldMasterId id="2147483756" r:id="rId4"/>
    <p:sldMasterId id="2147483768" r:id="rId5"/>
    <p:sldMasterId id="2147483783" r:id="rId6"/>
    <p:sldMasterId id="2147483798" r:id="rId7"/>
    <p:sldMasterId id="2147483810" r:id="rId8"/>
    <p:sldMasterId id="2147483822" r:id="rId9"/>
    <p:sldMasterId id="2147483834" r:id="rId10"/>
    <p:sldMasterId id="2147483846" r:id="rId11"/>
    <p:sldMasterId id="2147483861" r:id="rId12"/>
    <p:sldMasterId id="2147483873" r:id="rId13"/>
    <p:sldMasterId id="2147483885" r:id="rId14"/>
  </p:sldMasterIdLst>
  <p:notesMasterIdLst>
    <p:notesMasterId r:id="rId149"/>
  </p:notesMasterIdLst>
  <p:handoutMasterIdLst>
    <p:handoutMasterId r:id="rId150"/>
  </p:handoutMasterIdLst>
  <p:sldIdLst>
    <p:sldId id="256" r:id="rId15"/>
    <p:sldId id="531" r:id="rId16"/>
    <p:sldId id="1006" r:id="rId17"/>
    <p:sldId id="17640" r:id="rId18"/>
    <p:sldId id="1036" r:id="rId19"/>
    <p:sldId id="694" r:id="rId20"/>
    <p:sldId id="525" r:id="rId21"/>
    <p:sldId id="17569" r:id="rId22"/>
    <p:sldId id="17718" r:id="rId23"/>
    <p:sldId id="905" r:id="rId24"/>
    <p:sldId id="292" r:id="rId25"/>
    <p:sldId id="293" r:id="rId26"/>
    <p:sldId id="284" r:id="rId27"/>
    <p:sldId id="484" r:id="rId28"/>
    <p:sldId id="483" r:id="rId29"/>
    <p:sldId id="338" r:id="rId30"/>
    <p:sldId id="296" r:id="rId31"/>
    <p:sldId id="945" r:id="rId32"/>
    <p:sldId id="989" r:id="rId33"/>
    <p:sldId id="1072" r:id="rId34"/>
    <p:sldId id="696" r:id="rId35"/>
    <p:sldId id="17727" r:id="rId36"/>
    <p:sldId id="3087" r:id="rId37"/>
    <p:sldId id="17559" r:id="rId38"/>
    <p:sldId id="298" r:id="rId39"/>
    <p:sldId id="1140" r:id="rId40"/>
    <p:sldId id="17717" r:id="rId41"/>
    <p:sldId id="297" r:id="rId42"/>
    <p:sldId id="5397" r:id="rId43"/>
    <p:sldId id="17731" r:id="rId44"/>
    <p:sldId id="17716" r:id="rId45"/>
    <p:sldId id="17477" r:id="rId46"/>
    <p:sldId id="17772" r:id="rId47"/>
    <p:sldId id="17631" r:id="rId48"/>
    <p:sldId id="17785" r:id="rId49"/>
    <p:sldId id="17786" r:id="rId50"/>
    <p:sldId id="17787" r:id="rId51"/>
    <p:sldId id="17788" r:id="rId52"/>
    <p:sldId id="17789" r:id="rId53"/>
    <p:sldId id="17790" r:id="rId54"/>
    <p:sldId id="17791" r:id="rId55"/>
    <p:sldId id="17792" r:id="rId56"/>
    <p:sldId id="17793" r:id="rId57"/>
    <p:sldId id="17794" r:id="rId58"/>
    <p:sldId id="17795" r:id="rId59"/>
    <p:sldId id="5490" r:id="rId60"/>
    <p:sldId id="17730" r:id="rId61"/>
    <p:sldId id="331" r:id="rId62"/>
    <p:sldId id="17783" r:id="rId63"/>
    <p:sldId id="17486" r:id="rId64"/>
    <p:sldId id="17485" r:id="rId65"/>
    <p:sldId id="17714" r:id="rId66"/>
    <p:sldId id="1138" r:id="rId67"/>
    <p:sldId id="17746" r:id="rId68"/>
    <p:sldId id="5335" r:id="rId69"/>
    <p:sldId id="17715" r:id="rId70"/>
    <p:sldId id="17796" r:id="rId71"/>
    <p:sldId id="17797" r:id="rId72"/>
    <p:sldId id="17439" r:id="rId73"/>
    <p:sldId id="17579" r:id="rId74"/>
    <p:sldId id="17591" r:id="rId75"/>
    <p:sldId id="17596" r:id="rId76"/>
    <p:sldId id="17588" r:id="rId77"/>
    <p:sldId id="17595" r:id="rId78"/>
    <p:sldId id="17592" r:id="rId79"/>
    <p:sldId id="17584" r:id="rId80"/>
    <p:sldId id="17435" r:id="rId81"/>
    <p:sldId id="17782" r:id="rId82"/>
    <p:sldId id="17607" r:id="rId83"/>
    <p:sldId id="17633" r:id="rId84"/>
    <p:sldId id="17499" r:id="rId85"/>
    <p:sldId id="17451" r:id="rId86"/>
    <p:sldId id="17501" r:id="rId87"/>
    <p:sldId id="17500" r:id="rId88"/>
    <p:sldId id="17502" r:id="rId89"/>
    <p:sldId id="17503" r:id="rId90"/>
    <p:sldId id="17504" r:id="rId91"/>
    <p:sldId id="17506" r:id="rId92"/>
    <p:sldId id="17453" r:id="rId93"/>
    <p:sldId id="17557" r:id="rId94"/>
    <p:sldId id="17507" r:id="rId95"/>
    <p:sldId id="17511" r:id="rId96"/>
    <p:sldId id="17512" r:id="rId97"/>
    <p:sldId id="17513" r:id="rId98"/>
    <p:sldId id="17514" r:id="rId99"/>
    <p:sldId id="17515" r:id="rId100"/>
    <p:sldId id="17516" r:id="rId101"/>
    <p:sldId id="17517" r:id="rId102"/>
    <p:sldId id="17518" r:id="rId103"/>
    <p:sldId id="17519" r:id="rId104"/>
    <p:sldId id="17452" r:id="rId105"/>
    <p:sldId id="17521" r:id="rId106"/>
    <p:sldId id="17524" r:id="rId107"/>
    <p:sldId id="17525" r:id="rId108"/>
    <p:sldId id="17526" r:id="rId109"/>
    <p:sldId id="17527" r:id="rId110"/>
    <p:sldId id="17529" r:id="rId111"/>
    <p:sldId id="17530" r:id="rId112"/>
    <p:sldId id="17533" r:id="rId113"/>
    <p:sldId id="17532" r:id="rId114"/>
    <p:sldId id="17536" r:id="rId115"/>
    <p:sldId id="17534" r:id="rId116"/>
    <p:sldId id="17523" r:id="rId117"/>
    <p:sldId id="17558" r:id="rId118"/>
    <p:sldId id="17455" r:id="rId119"/>
    <p:sldId id="17542" r:id="rId120"/>
    <p:sldId id="17539" r:id="rId121"/>
    <p:sldId id="17541" r:id="rId122"/>
    <p:sldId id="17543" r:id="rId123"/>
    <p:sldId id="17566" r:id="rId124"/>
    <p:sldId id="17562" r:id="rId125"/>
    <p:sldId id="17565" r:id="rId126"/>
    <p:sldId id="17587" r:id="rId127"/>
    <p:sldId id="17590" r:id="rId128"/>
    <p:sldId id="17563" r:id="rId129"/>
    <p:sldId id="17564" r:id="rId130"/>
    <p:sldId id="17548" r:id="rId131"/>
    <p:sldId id="17549" r:id="rId132"/>
    <p:sldId id="17567" r:id="rId133"/>
    <p:sldId id="17550" r:id="rId134"/>
    <p:sldId id="17573" r:id="rId135"/>
    <p:sldId id="17586" r:id="rId136"/>
    <p:sldId id="17609" r:id="rId137"/>
    <p:sldId id="17418" r:id="rId138"/>
    <p:sldId id="17598" r:id="rId139"/>
    <p:sldId id="17781" r:id="rId140"/>
    <p:sldId id="17780" r:id="rId141"/>
    <p:sldId id="17779" r:id="rId142"/>
    <p:sldId id="17778" r:id="rId143"/>
    <p:sldId id="17777" r:id="rId144"/>
    <p:sldId id="17776" r:id="rId145"/>
    <p:sldId id="330" r:id="rId146"/>
    <p:sldId id="5470" r:id="rId147"/>
    <p:sldId id="17446" r:id="rId14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ISA" initials="Nis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7A6F5"/>
    <a:srgbClr val="990000"/>
    <a:srgbClr val="69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74447" autoAdjust="0"/>
  </p:normalViewPr>
  <p:slideViewPr>
    <p:cSldViewPr snapToGrid="0">
      <p:cViewPr varScale="1">
        <p:scale>
          <a:sx n="85" d="100"/>
          <a:sy n="85" d="100"/>
        </p:scale>
        <p:origin x="1866" y="78"/>
      </p:cViewPr>
      <p:guideLst>
        <p:guide orient="horz" pos="1392"/>
        <p:guide pos="3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38" Type="http://schemas.openxmlformats.org/officeDocument/2006/relationships/slide" Target="slides/slide124.xml"/><Relationship Id="rId154" Type="http://schemas.openxmlformats.org/officeDocument/2006/relationships/theme" Target="theme/theme1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144" Type="http://schemas.openxmlformats.org/officeDocument/2006/relationships/slide" Target="slides/slide130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handoutMaster" Target="handoutMasters/handoutMaster1.xml"/><Relationship Id="rId155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137" Type="http://schemas.openxmlformats.org/officeDocument/2006/relationships/slide" Target="slides/slide12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15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presProps" Target="presProps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inzhu\Downloads\Total%20data%20analysis%200630_Annisa%20comment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inzhu\Downloads\Total%20data%20analysis%200630_Annisa%20commen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E-learn\Data%20analysis-first%20author%201-elear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Research%20group-Bonk\SDL\First%20author\New\Writing\Data%20analysis-first%20author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Research%20group-Bonk\SDL\First%20author\New\Writing\Data%20analysis-first%20author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Data%20analysis-first%20author%2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Data%20analysis-first%20author%2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426-4351-99AF-3320F2ECCD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26-4351-99AF-3320F2ECCDF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426-4351-99AF-3320F2ECCD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'[Total data analysis 0630_Annisa comments.xlsx]Research methods'!$B$11:$B$13</c:f>
              <c:strCache>
                <c:ptCount val="3"/>
                <c:pt idx="0">
                  <c:v>Qualitative </c:v>
                </c:pt>
                <c:pt idx="1">
                  <c:v>Mixed methods</c:v>
                </c:pt>
                <c:pt idx="2">
                  <c:v>Quantiative</c:v>
                </c:pt>
              </c:strCache>
            </c:strRef>
          </c:cat>
          <c:val>
            <c:numRef>
              <c:f>'[Total data analysis 0630_Annisa comments.xlsx]Research methods'!$C$11:$C$13</c:f>
              <c:numCache>
                <c:formatCode>General</c:formatCode>
                <c:ptCount val="3"/>
                <c:pt idx="0">
                  <c:v>81</c:v>
                </c:pt>
                <c:pt idx="1">
                  <c:v>95</c:v>
                </c:pt>
                <c:pt idx="2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6-4351-99AF-3320F2ECC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0960512"/>
        <c:axId val="250962304"/>
      </c:barChart>
      <c:catAx>
        <c:axId val="25096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0962304"/>
        <c:crosses val="autoZero"/>
        <c:auto val="1"/>
        <c:lblAlgn val="ctr"/>
        <c:lblOffset val="100"/>
        <c:noMultiLvlLbl val="0"/>
      </c:catAx>
      <c:valAx>
        <c:axId val="25096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096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Participants' Perceptions of Their Role in Facilitating Students' SDL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10'!$G$5:$G$8</c:f>
              <c:strCache>
                <c:ptCount val="4"/>
                <c:pt idx="0">
                  <c:v>Instructors can do nothing for students’ SDL skills.</c:v>
                </c:pt>
                <c:pt idx="1">
                  <c:v>Instructors can unintentionally create a learning environment that encourages self-directed learning skills.</c:v>
                </c:pt>
                <c:pt idx="2">
                  <c:v>Other (please describe)</c:v>
                </c:pt>
                <c:pt idx="3">
                  <c:v>Instructors can intentionally create a learning environment to help develop SDL skills.</c:v>
                </c:pt>
              </c:strCache>
            </c:strRef>
          </c:cat>
          <c:val>
            <c:numRef>
              <c:f>'Question 10'!$H$5:$H$8</c:f>
              <c:numCache>
                <c:formatCode>General</c:formatCode>
                <c:ptCount val="4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6-4B05-B0DF-65767CFD1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1775920"/>
        <c:axId val="351771344"/>
      </c:barChart>
      <c:catAx>
        <c:axId val="35177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1344"/>
        <c:crosses val="autoZero"/>
        <c:auto val="1"/>
        <c:lblAlgn val="ctr"/>
        <c:lblOffset val="100"/>
        <c:noMultiLvlLbl val="0"/>
      </c:catAx>
      <c:valAx>
        <c:axId val="351771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MOOC subject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770236943999643"/>
          <c:y val="0.1030820899987543"/>
          <c:w val="0.75527304726256916"/>
          <c:h val="0.81912363180883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Subject!$J$22:$J$36</c:f>
              <c:strCache>
                <c:ptCount val="15"/>
                <c:pt idx="0">
                  <c:v>Philosophy</c:v>
                </c:pt>
                <c:pt idx="1">
                  <c:v>Astronomy</c:v>
                </c:pt>
                <c:pt idx="2">
                  <c:v>History</c:v>
                </c:pt>
                <c:pt idx="3">
                  <c:v>Math</c:v>
                </c:pt>
                <c:pt idx="4">
                  <c:v>Engineering</c:v>
                </c:pt>
                <c:pt idx="5">
                  <c:v>Art</c:v>
                </c:pt>
                <c:pt idx="6">
                  <c:v>Data science</c:v>
                </c:pt>
                <c:pt idx="7">
                  <c:v>Language</c:v>
                </c:pt>
                <c:pt idx="8">
                  <c:v>Climate scicence</c:v>
                </c:pt>
                <c:pt idx="9">
                  <c:v>Natural science</c:v>
                </c:pt>
                <c:pt idx="10">
                  <c:v>Computer science</c:v>
                </c:pt>
                <c:pt idx="11">
                  <c:v>Business</c:v>
                </c:pt>
                <c:pt idx="12">
                  <c:v>Social science</c:v>
                </c:pt>
                <c:pt idx="13">
                  <c:v>Education</c:v>
                </c:pt>
                <c:pt idx="14">
                  <c:v>Medical and health</c:v>
                </c:pt>
              </c:strCache>
            </c:strRef>
          </c:cat>
          <c:val>
            <c:numRef>
              <c:f>Subject!$K$22:$K$36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12</c:v>
                </c:pt>
                <c:pt idx="10">
                  <c:v>14</c:v>
                </c:pt>
                <c:pt idx="11">
                  <c:v>14</c:v>
                </c:pt>
                <c:pt idx="12">
                  <c:v>18</c:v>
                </c:pt>
                <c:pt idx="13">
                  <c:v>22</c:v>
                </c:pt>
                <c:pt idx="1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B7-4245-B17F-F9467CE50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629504"/>
        <c:axId val="142635392"/>
      </c:barChart>
      <c:catAx>
        <c:axId val="14262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35392"/>
        <c:crosses val="autoZero"/>
        <c:auto val="1"/>
        <c:lblAlgn val="ctr"/>
        <c:lblOffset val="100"/>
        <c:noMultiLvlLbl val="0"/>
      </c:catAx>
      <c:valAx>
        <c:axId val="142635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2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Design!$E$10</c:f>
              <c:strCache>
                <c:ptCount val="1"/>
                <c:pt idx="0">
                  <c:v>Meeting unique learner needs during MOOC "design" phase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Design!$D$11:$D$13</c:f>
              <c:strCache>
                <c:ptCount val="3"/>
                <c:pt idx="0">
                  <c:v>Low (1-3)</c:v>
                </c:pt>
                <c:pt idx="1">
                  <c:v>Medium (4-7)</c:v>
                </c:pt>
                <c:pt idx="2">
                  <c:v>High (8-10)</c:v>
                </c:pt>
              </c:strCache>
            </c:strRef>
          </c:cat>
          <c:val>
            <c:numRef>
              <c:f>Design!$E$11:$E$13</c:f>
              <c:numCache>
                <c:formatCode>General</c:formatCode>
                <c:ptCount val="3"/>
                <c:pt idx="0">
                  <c:v>48</c:v>
                </c:pt>
                <c:pt idx="1">
                  <c:v>46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94-4EA5-85DC-E4E006D08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411264"/>
        <c:axId val="142412800"/>
      </c:barChart>
      <c:catAx>
        <c:axId val="14241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2800"/>
        <c:crosses val="autoZero"/>
        <c:auto val="1"/>
        <c:lblAlgn val="ctr"/>
        <c:lblOffset val="100"/>
        <c:noMultiLvlLbl val="0"/>
      </c:catAx>
      <c:valAx>
        <c:axId val="14241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Meeting unique learner needs during MOOC "delivery" phase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Design!$F$16</c:f>
              <c:strCache>
                <c:ptCount val="1"/>
                <c:pt idx="0">
                  <c:v>Meeting unique learner needs during MOOC "delievery" phase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Design!$E$17:$E$19</c:f>
              <c:strCache>
                <c:ptCount val="3"/>
                <c:pt idx="0">
                  <c:v>Low (1-3)</c:v>
                </c:pt>
                <c:pt idx="1">
                  <c:v>Medium (4-7)</c:v>
                </c:pt>
                <c:pt idx="2">
                  <c:v>High (8-10)</c:v>
                </c:pt>
              </c:strCache>
            </c:strRef>
          </c:cat>
          <c:val>
            <c:numRef>
              <c:f>Design!$F$17:$F$19</c:f>
              <c:numCache>
                <c:formatCode>General</c:formatCode>
                <c:ptCount val="3"/>
                <c:pt idx="0">
                  <c:v>42</c:v>
                </c:pt>
                <c:pt idx="1">
                  <c:v>61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C-4DE7-BD78-89293D7C9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288384"/>
        <c:axId val="142289920"/>
      </c:barChart>
      <c:catAx>
        <c:axId val="14228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89920"/>
        <c:crosses val="autoZero"/>
        <c:auto val="1"/>
        <c:lblAlgn val="ctr"/>
        <c:lblOffset val="100"/>
        <c:noMultiLvlLbl val="0"/>
      </c:catAx>
      <c:valAx>
        <c:axId val="14228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8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Strategies to address culture diversity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'Q17'!$H$15:$H$24</c:f>
              <c:strCache>
                <c:ptCount val="10"/>
                <c:pt idx="0">
                  <c:v>Translate the content to different languages</c:v>
                </c:pt>
                <c:pt idx="1">
                  <c:v>Other </c:v>
                </c:pt>
                <c:pt idx="2">
                  <c:v>Encourage participants to translate and localize the content for others</c:v>
                </c:pt>
                <c:pt idx="3">
                  <c:v>Limit text by relying more on pictures</c:v>
                </c:pt>
                <c:pt idx="4">
                  <c:v>Simplify the course content and navigation</c:v>
                </c:pt>
                <c:pt idx="5">
                  <c:v>Slow the pace of speech</c:v>
                </c:pt>
                <c:pt idx="6">
                  <c:v>Simplify the language used</c:v>
                </c:pt>
                <c:pt idx="7">
                  <c:v>Be careful with language use and hand gestures</c:v>
                </c:pt>
                <c:pt idx="8">
                  <c:v>Add subtitles to video content</c:v>
                </c:pt>
                <c:pt idx="9">
                  <c:v>Offer transcripts of video or audio content</c:v>
                </c:pt>
              </c:strCache>
            </c:strRef>
          </c:cat>
          <c:val>
            <c:numRef>
              <c:f>'Q17'!$I$15:$I$24</c:f>
              <c:numCache>
                <c:formatCode>0</c:formatCode>
                <c:ptCount val="10"/>
                <c:pt idx="0">
                  <c:v>15</c:v>
                </c:pt>
                <c:pt idx="1">
                  <c:v>21</c:v>
                </c:pt>
                <c:pt idx="2">
                  <c:v>24</c:v>
                </c:pt>
                <c:pt idx="3">
                  <c:v>26</c:v>
                </c:pt>
                <c:pt idx="4">
                  <c:v>36</c:v>
                </c:pt>
                <c:pt idx="5">
                  <c:v>49</c:v>
                </c:pt>
                <c:pt idx="6">
                  <c:v>56</c:v>
                </c:pt>
                <c:pt idx="7">
                  <c:v>69</c:v>
                </c:pt>
                <c:pt idx="8">
                  <c:v>85</c:v>
                </c:pt>
                <c:pt idx="9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A-487D-8F0C-F9E306FB4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517760"/>
        <c:axId val="142519296"/>
      </c:barChart>
      <c:catAx>
        <c:axId val="142517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19296"/>
        <c:crosses val="autoZero"/>
        <c:auto val="1"/>
        <c:lblAlgn val="ctr"/>
        <c:lblOffset val="100"/>
        <c:noMultiLvlLbl val="0"/>
      </c:catAx>
      <c:valAx>
        <c:axId val="142519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1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'[Total data analysis 0630_Annisa comments.xlsx]Data collection-Reorg'!$F$11:$F$17</c:f>
              <c:strCache>
                <c:ptCount val="7"/>
                <c:pt idx="0">
                  <c:v>focus group interview</c:v>
                </c:pt>
                <c:pt idx="1">
                  <c:v>observation</c:v>
                </c:pt>
                <c:pt idx="2">
                  <c:v>discussion forum</c:v>
                </c:pt>
                <c:pt idx="3">
                  <c:v>Assessment</c:v>
                </c:pt>
                <c:pt idx="4">
                  <c:v>Interview</c:v>
                </c:pt>
                <c:pt idx="5">
                  <c:v>Platform data</c:v>
                </c:pt>
                <c:pt idx="6">
                  <c:v>Survey</c:v>
                </c:pt>
              </c:strCache>
            </c:strRef>
          </c:cat>
          <c:val>
            <c:numRef>
              <c:f>'[Total data analysis 0630_Annisa comments.xlsx]Data collection-Reorg'!$G$11:$G$17</c:f>
              <c:numCache>
                <c:formatCode>General</c:formatCode>
                <c:ptCount val="7"/>
                <c:pt idx="0">
                  <c:v>19</c:v>
                </c:pt>
                <c:pt idx="1">
                  <c:v>20</c:v>
                </c:pt>
                <c:pt idx="2">
                  <c:v>27</c:v>
                </c:pt>
                <c:pt idx="3">
                  <c:v>41</c:v>
                </c:pt>
                <c:pt idx="4">
                  <c:v>60</c:v>
                </c:pt>
                <c:pt idx="5">
                  <c:v>117</c:v>
                </c:pt>
                <c:pt idx="6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F-4C48-9CFC-41764E2E5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171456"/>
        <c:axId val="257172992"/>
      </c:barChart>
      <c:catAx>
        <c:axId val="257171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7172992"/>
        <c:crosses val="autoZero"/>
        <c:auto val="1"/>
        <c:lblAlgn val="ctr"/>
        <c:lblOffset val="100"/>
        <c:noMultiLvlLbl val="0"/>
      </c:catAx>
      <c:valAx>
        <c:axId val="257172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717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The Number of MOOCs the Instructor has Designed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'Q3'!$B$17:$B$20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 or more</c:v>
                </c:pt>
              </c:strCache>
            </c:strRef>
          </c:cat>
          <c:val>
            <c:numRef>
              <c:f>'Q3'!$C$17:$C$20</c:f>
              <c:numCache>
                <c:formatCode>0</c:formatCode>
                <c:ptCount val="4"/>
                <c:pt idx="0">
                  <c:v>83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4-4FA9-88C3-673574E5B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15642288"/>
        <c:axId val="-1315639024"/>
      </c:barChart>
      <c:catAx>
        <c:axId val="-131564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315639024"/>
        <c:crosses val="autoZero"/>
        <c:auto val="1"/>
        <c:lblAlgn val="ctr"/>
        <c:lblOffset val="100"/>
        <c:noMultiLvlLbl val="0"/>
      </c:catAx>
      <c:valAx>
        <c:axId val="-131563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31564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Subject Areas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'Q4'!$M$159:$M$180</c:f>
              <c:strCache>
                <c:ptCount val="22"/>
                <c:pt idx="0">
                  <c:v>Agriculture</c:v>
                </c:pt>
                <c:pt idx="1">
                  <c:v>Visual arts</c:v>
                </c:pt>
                <c:pt idx="2">
                  <c:v>Geography</c:v>
                </c:pt>
                <c:pt idx="3">
                  <c:v>Economics</c:v>
                </c:pt>
                <c:pt idx="4">
                  <c:v>Chemistry</c:v>
                </c:pt>
                <c:pt idx="5">
                  <c:v>Performing Arts</c:v>
                </c:pt>
                <c:pt idx="6">
                  <c:v>Political Science</c:v>
                </c:pt>
                <c:pt idx="7">
                  <c:v>Biology</c:v>
                </c:pt>
                <c:pt idx="8">
                  <c:v>Philosophy</c:v>
                </c:pt>
                <c:pt idx="9">
                  <c:v>Law</c:v>
                </c:pt>
                <c:pt idx="10">
                  <c:v>Psychology</c:v>
                </c:pt>
                <c:pt idx="11">
                  <c:v>Sociology</c:v>
                </c:pt>
                <c:pt idx="12">
                  <c:v>Physics</c:v>
                </c:pt>
                <c:pt idx="13">
                  <c:v>History</c:v>
                </c:pt>
                <c:pt idx="14">
                  <c:v>Communication</c:v>
                </c:pt>
                <c:pt idx="15">
                  <c:v>Math</c:v>
                </c:pt>
                <c:pt idx="16">
                  <c:v>Engineering and Technology</c:v>
                </c:pt>
                <c:pt idx="17">
                  <c:v>Business</c:v>
                </c:pt>
                <c:pt idx="18">
                  <c:v>Languages and Literacy</c:v>
                </c:pt>
                <c:pt idx="19">
                  <c:v>Education</c:v>
                </c:pt>
                <c:pt idx="20">
                  <c:v>Computer Science</c:v>
                </c:pt>
                <c:pt idx="21">
                  <c:v>Medicine and Health</c:v>
                </c:pt>
              </c:strCache>
            </c:strRef>
          </c:cat>
          <c:val>
            <c:numRef>
              <c:f>'Q4'!$N$159:$N$180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6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11</c:v>
                </c:pt>
                <c:pt idx="19">
                  <c:v>15</c:v>
                </c:pt>
                <c:pt idx="20">
                  <c:v>20</c:v>
                </c:pt>
                <c:pt idx="2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FD-4FA5-B82C-A22E8A849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2719888"/>
        <c:axId val="1142718256"/>
      </c:barChart>
      <c:catAx>
        <c:axId val="1142719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2718256"/>
        <c:crosses val="autoZero"/>
        <c:auto val="1"/>
        <c:lblAlgn val="ctr"/>
        <c:lblOffset val="100"/>
        <c:noMultiLvlLbl val="0"/>
      </c:catAx>
      <c:valAx>
        <c:axId val="1142718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271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Design Considerations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'Q9'!$G$24:$G$43</c:f>
              <c:strCache>
                <c:ptCount val="20"/>
                <c:pt idx="0">
                  <c:v>Tools for communication (e.g., Facebook, Twitter, blog, QQ)</c:v>
                </c:pt>
                <c:pt idx="1">
                  <c:v>Source of motivation</c:v>
                </c:pt>
                <c:pt idx="2">
                  <c:v>Software resources (e.g., video editing software)</c:v>
                </c:pt>
                <c:pt idx="3">
                  <c:v>Learning theory</c:v>
                </c:pt>
                <c:pt idx="4">
                  <c:v>Cultural sensitivity</c:v>
                </c:pt>
                <c:pt idx="5">
                  <c:v>Target learners’ self-directed learning ability</c:v>
                </c:pt>
                <c:pt idx="6">
                  <c:v>Hardware resources (e.g., recording studios, cameras)</c:v>
                </c:pt>
                <c:pt idx="7">
                  <c:v>Available existing intellectual resources (e.g., OERs, videos)</c:v>
                </c:pt>
                <c:pt idx="8">
                  <c:v>Collaborative learning support</c:v>
                </c:pt>
                <c:pt idx="9">
                  <c:v>Support from the platform</c:v>
                </c:pt>
                <c:pt idx="10">
                  <c:v>Flexibility</c:v>
                </c:pt>
                <c:pt idx="11">
                  <c:v>Support from institution</c:v>
                </c:pt>
                <c:pt idx="12">
                  <c:v>Instructors’ role</c:v>
                </c:pt>
                <c:pt idx="13">
                  <c:v>Learning contents that will be delivered</c:v>
                </c:pt>
                <c:pt idx="14">
                  <c:v>Pedagogical approaches</c:v>
                </c:pt>
                <c:pt idx="15">
                  <c:v>Platform of offering this MOOC</c:v>
                </c:pt>
                <c:pt idx="16">
                  <c:v>Time for designing this MOOC</c:v>
                </c:pt>
                <c:pt idx="17">
                  <c:v>Duration of the course</c:v>
                </c:pt>
                <c:pt idx="18">
                  <c:v>Assessment activities (e.g., peer review, quiz)</c:v>
                </c:pt>
                <c:pt idx="19">
                  <c:v>Objectives of the course</c:v>
                </c:pt>
              </c:strCache>
            </c:strRef>
          </c:cat>
          <c:val>
            <c:numRef>
              <c:f>'Q9'!$H$24:$H$43</c:f>
              <c:numCache>
                <c:formatCode>0</c:formatCode>
                <c:ptCount val="20"/>
                <c:pt idx="0">
                  <c:v>27</c:v>
                </c:pt>
                <c:pt idx="1">
                  <c:v>31</c:v>
                </c:pt>
                <c:pt idx="2">
                  <c:v>34</c:v>
                </c:pt>
                <c:pt idx="3">
                  <c:v>41</c:v>
                </c:pt>
                <c:pt idx="4">
                  <c:v>41</c:v>
                </c:pt>
                <c:pt idx="5">
                  <c:v>44</c:v>
                </c:pt>
                <c:pt idx="6">
                  <c:v>44</c:v>
                </c:pt>
                <c:pt idx="7">
                  <c:v>46</c:v>
                </c:pt>
                <c:pt idx="8">
                  <c:v>53</c:v>
                </c:pt>
                <c:pt idx="9">
                  <c:v>54</c:v>
                </c:pt>
                <c:pt idx="10">
                  <c:v>60</c:v>
                </c:pt>
                <c:pt idx="11">
                  <c:v>65</c:v>
                </c:pt>
                <c:pt idx="12">
                  <c:v>66</c:v>
                </c:pt>
                <c:pt idx="13">
                  <c:v>66</c:v>
                </c:pt>
                <c:pt idx="14">
                  <c:v>67</c:v>
                </c:pt>
                <c:pt idx="15">
                  <c:v>69</c:v>
                </c:pt>
                <c:pt idx="16">
                  <c:v>71</c:v>
                </c:pt>
                <c:pt idx="17">
                  <c:v>84</c:v>
                </c:pt>
                <c:pt idx="18">
                  <c:v>92</c:v>
                </c:pt>
                <c:pt idx="19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E-4D17-924A-C058BBCD6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4597056"/>
        <c:axId val="1144604672"/>
      </c:barChart>
      <c:catAx>
        <c:axId val="114459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4604672"/>
        <c:crosses val="autoZero"/>
        <c:auto val="1"/>
        <c:lblAlgn val="ctr"/>
        <c:lblOffset val="100"/>
        <c:noMultiLvlLbl val="0"/>
      </c:catAx>
      <c:valAx>
        <c:axId val="1144604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459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1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dirty="0"/>
              <a:t>Design challenges faced by the MOOC instructors</a:t>
            </a:r>
          </a:p>
        </c:rich>
      </c:tx>
      <c:layout>
        <c:manualLayout>
          <c:xMode val="edge"/>
          <c:yMode val="edge"/>
          <c:x val="0.19254017589906527"/>
          <c:y val="2.5070196550340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1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6356010309919036"/>
          <c:y val="0.13740422000499036"/>
          <c:w val="0.31194793381014169"/>
          <c:h val="0.793071782092220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'Q18'!$I$16:$I$26</c:f>
              <c:strCache>
                <c:ptCount val="11"/>
                <c:pt idx="0">
                  <c:v>Strategies to encourage students’ team collaboration</c:v>
                </c:pt>
                <c:pt idx="1">
                  <c:v>Technology support</c:v>
                </c:pt>
                <c:pt idx="2">
                  <c:v>Tracking students’ learning progress</c:v>
                </c:pt>
                <c:pt idx="3">
                  <c:v>Recording videos</c:v>
                </c:pt>
                <c:pt idx="4">
                  <c:v>Personalizing students’ learning</c:v>
                </c:pt>
                <c:pt idx="5">
                  <c:v>Compressing the content into short videos</c:v>
                </c:pt>
                <c:pt idx="6">
                  <c:v>Strategies to engage students’ interaction</c:v>
                </c:pt>
                <c:pt idx="7">
                  <c:v>Time limitation of designing MOOCs</c:v>
                </c:pt>
                <c:pt idx="8">
                  <c:v>Strategies to engage students’ active participation</c:v>
                </c:pt>
                <c:pt idx="9">
                  <c:v>Engaging students’ learning</c:v>
                </c:pt>
                <c:pt idx="10">
                  <c:v>Assessment methods</c:v>
                </c:pt>
              </c:strCache>
            </c:strRef>
          </c:cat>
          <c:val>
            <c:numRef>
              <c:f>'Q18'!$J$16:$J$26</c:f>
              <c:numCache>
                <c:formatCode>0</c:formatCode>
                <c:ptCount val="11"/>
                <c:pt idx="0">
                  <c:v>23</c:v>
                </c:pt>
                <c:pt idx="1">
                  <c:v>33</c:v>
                </c:pt>
                <c:pt idx="2">
                  <c:v>33</c:v>
                </c:pt>
                <c:pt idx="3">
                  <c:v>34</c:v>
                </c:pt>
                <c:pt idx="4">
                  <c:v>46</c:v>
                </c:pt>
                <c:pt idx="5">
                  <c:v>58</c:v>
                </c:pt>
                <c:pt idx="6">
                  <c:v>62</c:v>
                </c:pt>
                <c:pt idx="7">
                  <c:v>65</c:v>
                </c:pt>
                <c:pt idx="8">
                  <c:v>66</c:v>
                </c:pt>
                <c:pt idx="9">
                  <c:v>70</c:v>
                </c:pt>
                <c:pt idx="1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8-4D6C-BB4D-9455289EE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975418480"/>
        <c:axId val="-1043118320"/>
      </c:barChart>
      <c:catAx>
        <c:axId val="-975418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043118320"/>
        <c:crosses val="autoZero"/>
        <c:auto val="1"/>
        <c:lblAlgn val="ctr"/>
        <c:lblOffset val="100"/>
        <c:noMultiLvlLbl val="0"/>
      </c:catAx>
      <c:valAx>
        <c:axId val="-1043118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97541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800" b="1" i="0" baseline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Ways to Address Challenges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7589221257803402"/>
          <c:y val="0.10666508069151737"/>
          <c:w val="0.39823507441728961"/>
          <c:h val="0.8340383677175965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'Q19'!$I$16:$I$25</c:f>
              <c:strCache>
                <c:ptCount val="10"/>
                <c:pt idx="0">
                  <c:v>Attending conferences or other professional events on MOOCs</c:v>
                </c:pt>
                <c:pt idx="1">
                  <c:v>Reading news related to MOOCs</c:v>
                </c:pt>
                <c:pt idx="2">
                  <c:v>Attending training sessions or workshops</c:v>
                </c:pt>
                <c:pt idx="3">
                  <c:v>Seeking help through online searching</c:v>
                </c:pt>
                <c:pt idx="4">
                  <c:v>Reading books or articles related to MOOCs</c:v>
                </c:pt>
                <c:pt idx="5">
                  <c:v>Seeking help from other MOOCs instructors</c:v>
                </c:pt>
                <c:pt idx="6">
                  <c:v>Seeking help from institution (e.g., administrator)</c:v>
                </c:pt>
                <c:pt idx="7">
                  <c:v>Seeking help from colleagues</c:v>
                </c:pt>
                <c:pt idx="8">
                  <c:v>Seeking help from the platform</c:v>
                </c:pt>
                <c:pt idx="9">
                  <c:v>Browsing other MOOCs for ideas, examples, and benchmarks</c:v>
                </c:pt>
              </c:strCache>
            </c:strRef>
          </c:cat>
          <c:val>
            <c:numRef>
              <c:f>'Q19'!$J$16:$J$25</c:f>
              <c:numCache>
                <c:formatCode>0</c:formatCode>
                <c:ptCount val="10"/>
                <c:pt idx="0">
                  <c:v>28</c:v>
                </c:pt>
                <c:pt idx="1">
                  <c:v>34</c:v>
                </c:pt>
                <c:pt idx="2">
                  <c:v>41</c:v>
                </c:pt>
                <c:pt idx="3">
                  <c:v>43</c:v>
                </c:pt>
                <c:pt idx="4">
                  <c:v>49</c:v>
                </c:pt>
                <c:pt idx="5">
                  <c:v>51</c:v>
                </c:pt>
                <c:pt idx="6">
                  <c:v>67</c:v>
                </c:pt>
                <c:pt idx="7">
                  <c:v>71</c:v>
                </c:pt>
                <c:pt idx="8">
                  <c:v>81</c:v>
                </c:pt>
                <c:pt idx="9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E-4CCE-A4D3-A497FBEAD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043109072"/>
        <c:axId val="-1043105264"/>
      </c:barChart>
      <c:catAx>
        <c:axId val="-1043109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043105264"/>
        <c:crosses val="autoZero"/>
        <c:auto val="1"/>
        <c:lblAlgn val="ctr"/>
        <c:lblOffset val="100"/>
        <c:noMultiLvlLbl val="0"/>
      </c:catAx>
      <c:valAx>
        <c:axId val="-1043105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4310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MOOC Subject Areas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'Q5'!$I$25:$I$36</c:f>
              <c:strCache>
                <c:ptCount val="12"/>
                <c:pt idx="0">
                  <c:v>N/A</c:v>
                </c:pt>
                <c:pt idx="1">
                  <c:v>Engineering</c:v>
                </c:pt>
                <c:pt idx="2">
                  <c:v>Math</c:v>
                </c:pt>
                <c:pt idx="3">
                  <c:v>Biology</c:v>
                </c:pt>
                <c:pt idx="4">
                  <c:v>Computer Science</c:v>
                </c:pt>
                <c:pt idx="5">
                  <c:v>Data Science</c:v>
                </c:pt>
                <c:pt idx="6">
                  <c:v>Physical Science</c:v>
                </c:pt>
                <c:pt idx="7">
                  <c:v>Art and Humanity</c:v>
                </c:pt>
                <c:pt idx="8">
                  <c:v>Business and Management</c:v>
                </c:pt>
                <c:pt idx="9">
                  <c:v>Language and Literacy</c:v>
                </c:pt>
                <c:pt idx="10">
                  <c:v>Medicine and Health</c:v>
                </c:pt>
                <c:pt idx="11">
                  <c:v>Social Science</c:v>
                </c:pt>
              </c:strCache>
            </c:strRef>
          </c:cat>
          <c:val>
            <c:numRef>
              <c:f>'Q5'!$J$25:$J$36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22</c:v>
                </c:pt>
                <c:pt idx="9">
                  <c:v>24</c:v>
                </c:pt>
                <c:pt idx="10">
                  <c:v>27</c:v>
                </c:pt>
                <c:pt idx="1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0-42C6-939E-FA28741DE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92584544"/>
        <c:axId val="1592569568"/>
      </c:barChart>
      <c:catAx>
        <c:axId val="159258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92569568"/>
        <c:crosses val="autoZero"/>
        <c:auto val="1"/>
        <c:lblAlgn val="ctr"/>
        <c:lblOffset val="100"/>
        <c:noMultiLvlLbl val="0"/>
      </c:catAx>
      <c:valAx>
        <c:axId val="1592569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9258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Instructors' Perceptions of SDL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9'!$F$3:$F$6</c:f>
              <c:strCache>
                <c:ptCount val="4"/>
                <c:pt idx="0">
                  <c:v>SDL is related to students’ learning personal attributes that can never be changed</c:v>
                </c:pt>
                <c:pt idx="1">
                  <c:v>Other (please describe)</c:v>
                </c:pt>
                <c:pt idx="2">
                  <c:v>SDL is related to students’ personal attributes that can be changed</c:v>
                </c:pt>
                <c:pt idx="3">
                  <c:v>SDL is a set of skills that can be educated</c:v>
                </c:pt>
              </c:strCache>
            </c:strRef>
          </c:cat>
          <c:val>
            <c:numRef>
              <c:f>'Question 9'!$G$3:$G$6</c:f>
              <c:numCache>
                <c:formatCode>General</c:formatCode>
                <c:ptCount val="4"/>
                <c:pt idx="0">
                  <c:v>2</c:v>
                </c:pt>
                <c:pt idx="1">
                  <c:v>20</c:v>
                </c:pt>
                <c:pt idx="2">
                  <c:v>64</c:v>
                </c:pt>
                <c:pt idx="3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2-4773-89C6-A235215FC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1783824"/>
        <c:axId val="351775504"/>
      </c:barChart>
      <c:catAx>
        <c:axId val="35178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5504"/>
        <c:crosses val="autoZero"/>
        <c:auto val="1"/>
        <c:lblAlgn val="ctr"/>
        <c:lblOffset val="100"/>
        <c:noMultiLvlLbl val="0"/>
      </c:catAx>
      <c:valAx>
        <c:axId val="351775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8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29CEB-4F28-42BA-BBF9-A8E807E72A2A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FA322D-1871-402B-9531-8ABFACDBE9DB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#1</a:t>
          </a:r>
        </a:p>
      </dgm:t>
    </dgm:pt>
    <dgm:pt modelId="{21796767-F450-4F8C-8A36-144EC9FFE395}" type="parTrans" cxnId="{D3B7E217-3929-48EA-985E-49A1CF5DAC20}">
      <dgm:prSet/>
      <dgm:spPr/>
      <dgm:t>
        <a:bodyPr/>
        <a:lstStyle/>
        <a:p>
          <a:endParaRPr lang="en-US" sz="2000"/>
        </a:p>
      </dgm:t>
    </dgm:pt>
    <dgm:pt modelId="{70DBAB8A-981A-4EAD-BFC4-81F30951087F}" type="sibTrans" cxnId="{D3B7E217-3929-48EA-985E-49A1CF5DAC20}">
      <dgm:prSet custT="1"/>
      <dgm:spPr/>
      <dgm:t>
        <a:bodyPr/>
        <a:lstStyle/>
        <a:p>
          <a:endParaRPr lang="en-US" sz="2000"/>
        </a:p>
      </dgm:t>
    </dgm:pt>
    <dgm:pt modelId="{81E0A542-5751-4CE3-B2BD-11348476FD82}">
      <dgm:prSet phldrT="[Text]" custT="1"/>
      <dgm:spPr/>
      <dgm:t>
        <a:bodyPr/>
        <a:lstStyle/>
        <a:p>
          <a:r>
            <a:rPr lang="en-US" sz="2000" dirty="0"/>
            <a:t>MOOC Literature Review</a:t>
          </a:r>
        </a:p>
      </dgm:t>
    </dgm:pt>
    <dgm:pt modelId="{6D7E6714-ADC3-4E28-869E-950D23F2574F}" type="parTrans" cxnId="{A0BC08D0-FF64-40B3-8A4C-70CEF315E7B8}">
      <dgm:prSet/>
      <dgm:spPr/>
      <dgm:t>
        <a:bodyPr/>
        <a:lstStyle/>
        <a:p>
          <a:endParaRPr lang="en-US" sz="2000"/>
        </a:p>
      </dgm:t>
    </dgm:pt>
    <dgm:pt modelId="{4BF831B5-11E3-41D6-B344-53CFC5690BC7}" type="sibTrans" cxnId="{A0BC08D0-FF64-40B3-8A4C-70CEF315E7B8}">
      <dgm:prSet/>
      <dgm:spPr/>
      <dgm:t>
        <a:bodyPr/>
        <a:lstStyle/>
        <a:p>
          <a:endParaRPr lang="en-US" sz="2000"/>
        </a:p>
      </dgm:t>
    </dgm:pt>
    <dgm:pt modelId="{898AF159-9099-4511-84B4-0D36B6C24223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#3</a:t>
          </a:r>
        </a:p>
      </dgm:t>
    </dgm:pt>
    <dgm:pt modelId="{1DD10D9B-EA4A-40A2-8A1E-7E4A117513F7}" type="parTrans" cxnId="{6D0573EF-8DC2-460F-9100-CF1E545E12FA}">
      <dgm:prSet/>
      <dgm:spPr/>
      <dgm:t>
        <a:bodyPr/>
        <a:lstStyle/>
        <a:p>
          <a:endParaRPr lang="en-US" sz="2000"/>
        </a:p>
      </dgm:t>
    </dgm:pt>
    <dgm:pt modelId="{858C57D8-67DE-473D-8B6A-D20B1CEB2DA1}" type="sibTrans" cxnId="{6D0573EF-8DC2-460F-9100-CF1E545E12FA}">
      <dgm:prSet/>
      <dgm:spPr/>
      <dgm:t>
        <a:bodyPr/>
        <a:lstStyle/>
        <a:p>
          <a:endParaRPr lang="en-US" sz="2000"/>
        </a:p>
      </dgm:t>
    </dgm:pt>
    <dgm:pt modelId="{402261AE-BBA0-462E-85CF-C5330D1D6A75}">
      <dgm:prSet phldrT="[Text]" custT="1"/>
      <dgm:spPr/>
      <dgm:t>
        <a:bodyPr/>
        <a:lstStyle/>
        <a:p>
          <a:r>
            <a:rPr lang="en-US" sz="2000" dirty="0"/>
            <a:t>MOOC Design for SDL</a:t>
          </a:r>
        </a:p>
      </dgm:t>
    </dgm:pt>
    <dgm:pt modelId="{7F5264A8-317E-4B1F-937F-BECAF8D88929}" type="parTrans" cxnId="{4E7BBC4B-6AC2-4FDF-ABE9-CEDA416DC611}">
      <dgm:prSet/>
      <dgm:spPr/>
      <dgm:t>
        <a:bodyPr/>
        <a:lstStyle/>
        <a:p>
          <a:endParaRPr lang="en-US" sz="2000"/>
        </a:p>
      </dgm:t>
    </dgm:pt>
    <dgm:pt modelId="{DDFCF233-6714-4C3C-B00C-C20D0779E1C8}" type="sibTrans" cxnId="{4E7BBC4B-6AC2-4FDF-ABE9-CEDA416DC611}">
      <dgm:prSet/>
      <dgm:spPr/>
      <dgm:t>
        <a:bodyPr/>
        <a:lstStyle/>
        <a:p>
          <a:endParaRPr lang="en-US" sz="2000"/>
        </a:p>
      </dgm:t>
    </dgm:pt>
    <dgm:pt modelId="{678FEF52-EC35-48B0-8B90-D6D6775DD204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#2</a:t>
          </a:r>
        </a:p>
      </dgm:t>
    </dgm:pt>
    <dgm:pt modelId="{EEF60E34-7861-45CE-8F8B-2E0F60E3DFA9}" type="parTrans" cxnId="{3AC3BB47-75FB-4C40-9574-0012CAC53268}">
      <dgm:prSet/>
      <dgm:spPr/>
      <dgm:t>
        <a:bodyPr/>
        <a:lstStyle/>
        <a:p>
          <a:endParaRPr lang="en-US" sz="2000"/>
        </a:p>
      </dgm:t>
    </dgm:pt>
    <dgm:pt modelId="{40740932-3AE4-46AD-B2CA-8AF65FB89C93}" type="sibTrans" cxnId="{3AC3BB47-75FB-4C40-9574-0012CAC53268}">
      <dgm:prSet custT="1"/>
      <dgm:spPr/>
      <dgm:t>
        <a:bodyPr/>
        <a:lstStyle/>
        <a:p>
          <a:endParaRPr lang="en-US" sz="2000"/>
        </a:p>
      </dgm:t>
    </dgm:pt>
    <dgm:pt modelId="{0FBC3283-2C90-454A-BCFF-89A90FE2EC78}">
      <dgm:prSet phldrT="[Text]" custT="1"/>
      <dgm:spPr/>
      <dgm:t>
        <a:bodyPr/>
        <a:lstStyle/>
        <a:p>
          <a:r>
            <a:rPr lang="en-US" sz="2000" dirty="0"/>
            <a:t>MOOC Design Considerations and Challenges </a:t>
          </a:r>
        </a:p>
      </dgm:t>
    </dgm:pt>
    <dgm:pt modelId="{F62161B8-D894-495C-BC91-7860738DAA9B}" type="parTrans" cxnId="{21AEB3F1-D7C3-4E83-83D4-983A6F812C23}">
      <dgm:prSet/>
      <dgm:spPr/>
      <dgm:t>
        <a:bodyPr/>
        <a:lstStyle/>
        <a:p>
          <a:endParaRPr lang="en-US" sz="2000"/>
        </a:p>
      </dgm:t>
    </dgm:pt>
    <dgm:pt modelId="{D076884E-19DA-41E2-B701-217C296D883B}" type="sibTrans" cxnId="{21AEB3F1-D7C3-4E83-83D4-983A6F812C23}">
      <dgm:prSet/>
      <dgm:spPr/>
      <dgm:t>
        <a:bodyPr/>
        <a:lstStyle/>
        <a:p>
          <a:endParaRPr lang="en-US" sz="2000"/>
        </a:p>
      </dgm:t>
    </dgm:pt>
    <dgm:pt modelId="{62E53D2F-62DB-40CD-9AAA-90A3B012B755}" type="pres">
      <dgm:prSet presAssocID="{2D729CEB-4F28-42BA-BBF9-A8E807E72A2A}" presName="Name0" presStyleCnt="0">
        <dgm:presLayoutVars>
          <dgm:dir/>
          <dgm:resizeHandles val="exact"/>
        </dgm:presLayoutVars>
      </dgm:prSet>
      <dgm:spPr/>
    </dgm:pt>
    <dgm:pt modelId="{D826CE21-A59D-4CD0-8435-202B6E622EC6}" type="pres">
      <dgm:prSet presAssocID="{F9FA322D-1871-402B-9531-8ABFACDBE9DB}" presName="node" presStyleLbl="node1" presStyleIdx="0" presStyleCnt="3">
        <dgm:presLayoutVars>
          <dgm:bulletEnabled val="1"/>
        </dgm:presLayoutVars>
      </dgm:prSet>
      <dgm:spPr/>
    </dgm:pt>
    <dgm:pt modelId="{AA80A757-DF72-4D86-BE8F-7A5EA0FF7559}" type="pres">
      <dgm:prSet presAssocID="{70DBAB8A-981A-4EAD-BFC4-81F30951087F}" presName="sibTrans" presStyleLbl="sibTrans2D1" presStyleIdx="0" presStyleCnt="2"/>
      <dgm:spPr/>
    </dgm:pt>
    <dgm:pt modelId="{28617D3A-811F-448C-A0B4-C4A223761303}" type="pres">
      <dgm:prSet presAssocID="{70DBAB8A-981A-4EAD-BFC4-81F30951087F}" presName="connectorText" presStyleLbl="sibTrans2D1" presStyleIdx="0" presStyleCnt="2"/>
      <dgm:spPr/>
    </dgm:pt>
    <dgm:pt modelId="{113FB7D9-3941-4CF1-84D8-53E3EBB6376F}" type="pres">
      <dgm:prSet presAssocID="{678FEF52-EC35-48B0-8B90-D6D6775DD204}" presName="node" presStyleLbl="node1" presStyleIdx="1" presStyleCnt="3" custScaleX="109856">
        <dgm:presLayoutVars>
          <dgm:bulletEnabled val="1"/>
        </dgm:presLayoutVars>
      </dgm:prSet>
      <dgm:spPr/>
    </dgm:pt>
    <dgm:pt modelId="{34445E6E-9005-4607-B21F-8400578D6BA4}" type="pres">
      <dgm:prSet presAssocID="{40740932-3AE4-46AD-B2CA-8AF65FB89C93}" presName="sibTrans" presStyleLbl="sibTrans2D1" presStyleIdx="1" presStyleCnt="2"/>
      <dgm:spPr/>
    </dgm:pt>
    <dgm:pt modelId="{D9B5D5D5-DFA9-4D7B-B374-2D91A66FC856}" type="pres">
      <dgm:prSet presAssocID="{40740932-3AE4-46AD-B2CA-8AF65FB89C93}" presName="connectorText" presStyleLbl="sibTrans2D1" presStyleIdx="1" presStyleCnt="2"/>
      <dgm:spPr/>
    </dgm:pt>
    <dgm:pt modelId="{2D0171C5-3FA8-48B1-BBE8-F777EF97E776}" type="pres">
      <dgm:prSet presAssocID="{898AF159-9099-4511-84B4-0D36B6C24223}" presName="node" presStyleLbl="node1" presStyleIdx="2" presStyleCnt="3">
        <dgm:presLayoutVars>
          <dgm:bulletEnabled val="1"/>
        </dgm:presLayoutVars>
      </dgm:prSet>
      <dgm:spPr/>
    </dgm:pt>
  </dgm:ptLst>
  <dgm:cxnLst>
    <dgm:cxn modelId="{A1094208-1EA6-49C5-9E90-08C35D00A0D3}" type="presOf" srcId="{402261AE-BBA0-462E-85CF-C5330D1D6A75}" destId="{2D0171C5-3FA8-48B1-BBE8-F777EF97E776}" srcOrd="0" destOrd="1" presId="urn:microsoft.com/office/officeart/2005/8/layout/process1"/>
    <dgm:cxn modelId="{EE0A620C-3148-4299-88A1-57DEFF71A3C5}" type="presOf" srcId="{70DBAB8A-981A-4EAD-BFC4-81F30951087F}" destId="{28617D3A-811F-448C-A0B4-C4A223761303}" srcOrd="1" destOrd="0" presId="urn:microsoft.com/office/officeart/2005/8/layout/process1"/>
    <dgm:cxn modelId="{40F54B15-D431-4BEF-806E-1F8C5755D7FD}" type="presOf" srcId="{70DBAB8A-981A-4EAD-BFC4-81F30951087F}" destId="{AA80A757-DF72-4D86-BE8F-7A5EA0FF7559}" srcOrd="0" destOrd="0" presId="urn:microsoft.com/office/officeart/2005/8/layout/process1"/>
    <dgm:cxn modelId="{D3B7E217-3929-48EA-985E-49A1CF5DAC20}" srcId="{2D729CEB-4F28-42BA-BBF9-A8E807E72A2A}" destId="{F9FA322D-1871-402B-9531-8ABFACDBE9DB}" srcOrd="0" destOrd="0" parTransId="{21796767-F450-4F8C-8A36-144EC9FFE395}" sibTransId="{70DBAB8A-981A-4EAD-BFC4-81F30951087F}"/>
    <dgm:cxn modelId="{D6B50835-18A4-4BE9-80B8-FF8EA25D247C}" type="presOf" srcId="{F9FA322D-1871-402B-9531-8ABFACDBE9DB}" destId="{D826CE21-A59D-4CD0-8435-202B6E622EC6}" srcOrd="0" destOrd="0" presId="urn:microsoft.com/office/officeart/2005/8/layout/process1"/>
    <dgm:cxn modelId="{431A9567-0C8C-47AD-89A7-EF6F92C565DD}" type="presOf" srcId="{81E0A542-5751-4CE3-B2BD-11348476FD82}" destId="{D826CE21-A59D-4CD0-8435-202B6E622EC6}" srcOrd="0" destOrd="1" presId="urn:microsoft.com/office/officeart/2005/8/layout/process1"/>
    <dgm:cxn modelId="{3AC3BB47-75FB-4C40-9574-0012CAC53268}" srcId="{2D729CEB-4F28-42BA-BBF9-A8E807E72A2A}" destId="{678FEF52-EC35-48B0-8B90-D6D6775DD204}" srcOrd="1" destOrd="0" parTransId="{EEF60E34-7861-45CE-8F8B-2E0F60E3DFA9}" sibTransId="{40740932-3AE4-46AD-B2CA-8AF65FB89C93}"/>
    <dgm:cxn modelId="{CA8C7E68-9176-489D-A17C-77948E0A2D23}" type="presOf" srcId="{40740932-3AE4-46AD-B2CA-8AF65FB89C93}" destId="{34445E6E-9005-4607-B21F-8400578D6BA4}" srcOrd="0" destOrd="0" presId="urn:microsoft.com/office/officeart/2005/8/layout/process1"/>
    <dgm:cxn modelId="{4E7BBC4B-6AC2-4FDF-ABE9-CEDA416DC611}" srcId="{898AF159-9099-4511-84B4-0D36B6C24223}" destId="{402261AE-BBA0-462E-85CF-C5330D1D6A75}" srcOrd="0" destOrd="0" parTransId="{7F5264A8-317E-4B1F-937F-BECAF8D88929}" sibTransId="{DDFCF233-6714-4C3C-B00C-C20D0779E1C8}"/>
    <dgm:cxn modelId="{EBBCA470-9B9A-438C-AF1B-D913C3F2BB46}" type="presOf" srcId="{678FEF52-EC35-48B0-8B90-D6D6775DD204}" destId="{113FB7D9-3941-4CF1-84D8-53E3EBB6376F}" srcOrd="0" destOrd="0" presId="urn:microsoft.com/office/officeart/2005/8/layout/process1"/>
    <dgm:cxn modelId="{50ED0353-2D27-4F1D-BA0A-AA25B10F05B6}" type="presOf" srcId="{2D729CEB-4F28-42BA-BBF9-A8E807E72A2A}" destId="{62E53D2F-62DB-40CD-9AAA-90A3B012B755}" srcOrd="0" destOrd="0" presId="urn:microsoft.com/office/officeart/2005/8/layout/process1"/>
    <dgm:cxn modelId="{86E0DF84-DB84-4814-9C82-39242C26A611}" type="presOf" srcId="{898AF159-9099-4511-84B4-0D36B6C24223}" destId="{2D0171C5-3FA8-48B1-BBE8-F777EF97E776}" srcOrd="0" destOrd="0" presId="urn:microsoft.com/office/officeart/2005/8/layout/process1"/>
    <dgm:cxn modelId="{A0BC08D0-FF64-40B3-8A4C-70CEF315E7B8}" srcId="{F9FA322D-1871-402B-9531-8ABFACDBE9DB}" destId="{81E0A542-5751-4CE3-B2BD-11348476FD82}" srcOrd="0" destOrd="0" parTransId="{6D7E6714-ADC3-4E28-869E-950D23F2574F}" sibTransId="{4BF831B5-11E3-41D6-B344-53CFC5690BC7}"/>
    <dgm:cxn modelId="{125F74D6-30D8-431B-9B91-1E585ADC2041}" type="presOf" srcId="{0FBC3283-2C90-454A-BCFF-89A90FE2EC78}" destId="{113FB7D9-3941-4CF1-84D8-53E3EBB6376F}" srcOrd="0" destOrd="1" presId="urn:microsoft.com/office/officeart/2005/8/layout/process1"/>
    <dgm:cxn modelId="{6D0573EF-8DC2-460F-9100-CF1E545E12FA}" srcId="{2D729CEB-4F28-42BA-BBF9-A8E807E72A2A}" destId="{898AF159-9099-4511-84B4-0D36B6C24223}" srcOrd="2" destOrd="0" parTransId="{1DD10D9B-EA4A-40A2-8A1E-7E4A117513F7}" sibTransId="{858C57D8-67DE-473D-8B6A-D20B1CEB2DA1}"/>
    <dgm:cxn modelId="{21AEB3F1-D7C3-4E83-83D4-983A6F812C23}" srcId="{678FEF52-EC35-48B0-8B90-D6D6775DD204}" destId="{0FBC3283-2C90-454A-BCFF-89A90FE2EC78}" srcOrd="0" destOrd="0" parTransId="{F62161B8-D894-495C-BC91-7860738DAA9B}" sibTransId="{D076884E-19DA-41E2-B701-217C296D883B}"/>
    <dgm:cxn modelId="{F0EC75FA-6A73-48CD-9364-28D379EC0697}" type="presOf" srcId="{40740932-3AE4-46AD-B2CA-8AF65FB89C93}" destId="{D9B5D5D5-DFA9-4D7B-B374-2D91A66FC856}" srcOrd="1" destOrd="0" presId="urn:microsoft.com/office/officeart/2005/8/layout/process1"/>
    <dgm:cxn modelId="{FB39B61E-5BC0-43C9-8288-526F713732E5}" type="presParOf" srcId="{62E53D2F-62DB-40CD-9AAA-90A3B012B755}" destId="{D826CE21-A59D-4CD0-8435-202B6E622EC6}" srcOrd="0" destOrd="0" presId="urn:microsoft.com/office/officeart/2005/8/layout/process1"/>
    <dgm:cxn modelId="{8AE1CDE4-696E-4449-9A78-0832D63C2E91}" type="presParOf" srcId="{62E53D2F-62DB-40CD-9AAA-90A3B012B755}" destId="{AA80A757-DF72-4D86-BE8F-7A5EA0FF7559}" srcOrd="1" destOrd="0" presId="urn:microsoft.com/office/officeart/2005/8/layout/process1"/>
    <dgm:cxn modelId="{52E0DC28-18F0-4394-909F-7C157AEE81E4}" type="presParOf" srcId="{AA80A757-DF72-4D86-BE8F-7A5EA0FF7559}" destId="{28617D3A-811F-448C-A0B4-C4A223761303}" srcOrd="0" destOrd="0" presId="urn:microsoft.com/office/officeart/2005/8/layout/process1"/>
    <dgm:cxn modelId="{72B429FE-D916-4A04-A290-49D98E6A01E4}" type="presParOf" srcId="{62E53D2F-62DB-40CD-9AAA-90A3B012B755}" destId="{113FB7D9-3941-4CF1-84D8-53E3EBB6376F}" srcOrd="2" destOrd="0" presId="urn:microsoft.com/office/officeart/2005/8/layout/process1"/>
    <dgm:cxn modelId="{8435E3D0-3605-460C-83C0-1E74C112DF62}" type="presParOf" srcId="{62E53D2F-62DB-40CD-9AAA-90A3B012B755}" destId="{34445E6E-9005-4607-B21F-8400578D6BA4}" srcOrd="3" destOrd="0" presId="urn:microsoft.com/office/officeart/2005/8/layout/process1"/>
    <dgm:cxn modelId="{415DC62E-335B-4887-8AD1-B31DF9954B8D}" type="presParOf" srcId="{34445E6E-9005-4607-B21F-8400578D6BA4}" destId="{D9B5D5D5-DFA9-4D7B-B374-2D91A66FC856}" srcOrd="0" destOrd="0" presId="urn:microsoft.com/office/officeart/2005/8/layout/process1"/>
    <dgm:cxn modelId="{2081C8C6-52A3-41C2-BDC2-7097B71D0E6B}" type="presParOf" srcId="{62E53D2F-62DB-40CD-9AAA-90A3B012B755}" destId="{2D0171C5-3FA8-48B1-BBE8-F777EF97E77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6B50A3-315A-41D2-82E2-2B5D8CDDA27B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01AA00BE-9886-4FA8-81D8-501730679843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gm:t>
    </dgm:pt>
    <dgm:pt modelId="{9C83F983-BB28-4320-AA49-A8F635DA7AD2}" type="parTrans" cxnId="{B4E6CF18-55A1-46FA-BC00-63C994BDFD94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D6FB9D-F342-4204-AD8A-E9B2EF69BD0E}" type="sibTrans" cxnId="{B4E6CF18-55A1-46FA-BC00-63C994BDFD94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16272F-307E-4E92-B1B4-F1B20085E770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gm:t>
    </dgm:pt>
    <dgm:pt modelId="{FEB4157C-4704-4CC1-8A5C-05687DF65A59}" type="parTrans" cxnId="{AF4A86FD-2EDB-4BB1-9932-D6281B6EC0F7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FCCA4F-E8B6-45E0-AC6B-BCB4B8314A4C}" type="sibTrans" cxnId="{AF4A86FD-2EDB-4BB1-9932-D6281B6EC0F7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9BEC28-C4E7-4EF2-99A7-516707BEAE3C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gm:t>
    </dgm:pt>
    <dgm:pt modelId="{7BE20BC5-70C0-4372-BABF-10AC48F81252}" type="parTrans" cxnId="{F6366B84-5A50-4D0D-9442-2A2CE89995BE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EA4307A-20C5-45D7-A2AE-9C124B5BEF69}" type="sibTrans" cxnId="{F6366B84-5A50-4D0D-9442-2A2CE89995BE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D9624B-5398-4C07-B9AD-A870F5D9393E}">
      <dgm:prSet phldrT="[Text]" custT="1"/>
      <dgm:spPr/>
      <dgm:t>
        <a:bodyPr/>
        <a:lstStyle/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Interpretation of Entire Analysis</a:t>
          </a:r>
        </a:p>
      </dgm:t>
    </dgm:pt>
    <dgm:pt modelId="{50FB6AF7-D191-4449-BC72-F0545A7B29B1}" type="parTrans" cxnId="{EBD065DA-349A-423E-A3B1-4F7B86A9CB9C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6A6BB7-A629-4150-92D4-63325480FD96}" type="sibTrans" cxnId="{EBD065DA-349A-423E-A3B1-4F7B86A9CB9C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93EC4A-E8DF-479D-8616-6D2583656146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gm:t>
    </dgm:pt>
    <dgm:pt modelId="{2B19E8C0-6533-4F30-9BDD-35810F178B0B}" type="parTrans" cxnId="{1CEF9DA1-E500-4876-8192-1CA1B3DED2A4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CAF13B-02CC-4420-9D02-0095054B3F15}" type="sibTrans" cxnId="{1CEF9DA1-E500-4876-8192-1CA1B3DED2A4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49B5252-49FE-4FED-A6D1-AF3426DE174B}" type="pres">
      <dgm:prSet presAssocID="{6F6B50A3-315A-41D2-82E2-2B5D8CDDA27B}" presName="Name0" presStyleCnt="0">
        <dgm:presLayoutVars>
          <dgm:dir/>
          <dgm:resizeHandles val="exact"/>
        </dgm:presLayoutVars>
      </dgm:prSet>
      <dgm:spPr/>
    </dgm:pt>
    <dgm:pt modelId="{768B5492-C652-4BD6-B177-10B07BADBCDA}" type="pres">
      <dgm:prSet presAssocID="{01AA00BE-9886-4FA8-81D8-501730679843}" presName="node" presStyleLbl="node1" presStyleIdx="0" presStyleCnt="5">
        <dgm:presLayoutVars>
          <dgm:bulletEnabled val="1"/>
        </dgm:presLayoutVars>
      </dgm:prSet>
      <dgm:spPr/>
    </dgm:pt>
    <dgm:pt modelId="{ACD5AED6-1B81-469E-9D31-201EBA5A2500}" type="pres">
      <dgm:prSet presAssocID="{3AD6FB9D-F342-4204-AD8A-E9B2EF69BD0E}" presName="sibTrans" presStyleLbl="sibTrans2D1" presStyleIdx="0" presStyleCnt="4"/>
      <dgm:spPr/>
    </dgm:pt>
    <dgm:pt modelId="{A781BDAF-CA8A-4DFB-90C4-0B1702D2E730}" type="pres">
      <dgm:prSet presAssocID="{3AD6FB9D-F342-4204-AD8A-E9B2EF69BD0E}" presName="connectorText" presStyleLbl="sibTrans2D1" presStyleIdx="0" presStyleCnt="4"/>
      <dgm:spPr/>
    </dgm:pt>
    <dgm:pt modelId="{648358ED-4584-447B-AFC5-ECE4B0E81B3F}" type="pres">
      <dgm:prSet presAssocID="{F916272F-307E-4E92-B1B4-F1B20085E770}" presName="node" presStyleLbl="node1" presStyleIdx="1" presStyleCnt="5">
        <dgm:presLayoutVars>
          <dgm:bulletEnabled val="1"/>
        </dgm:presLayoutVars>
      </dgm:prSet>
      <dgm:spPr/>
    </dgm:pt>
    <dgm:pt modelId="{860FD82E-C716-4200-B3FA-09A11F45ECB6}" type="pres">
      <dgm:prSet presAssocID="{01FCCA4F-E8B6-45E0-AC6B-BCB4B8314A4C}" presName="sibTrans" presStyleLbl="sibTrans2D1" presStyleIdx="1" presStyleCnt="4"/>
      <dgm:spPr/>
    </dgm:pt>
    <dgm:pt modelId="{686635D2-040F-4A94-9265-4EDA73EEBC6B}" type="pres">
      <dgm:prSet presAssocID="{01FCCA4F-E8B6-45E0-AC6B-BCB4B8314A4C}" presName="connectorText" presStyleLbl="sibTrans2D1" presStyleIdx="1" presStyleCnt="4"/>
      <dgm:spPr/>
    </dgm:pt>
    <dgm:pt modelId="{9527C2DA-7ED2-482A-A8CE-C2F4BEF9619C}" type="pres">
      <dgm:prSet presAssocID="{B09BEC28-C4E7-4EF2-99A7-516707BEAE3C}" presName="node" presStyleLbl="node1" presStyleIdx="2" presStyleCnt="5">
        <dgm:presLayoutVars>
          <dgm:bulletEnabled val="1"/>
        </dgm:presLayoutVars>
      </dgm:prSet>
      <dgm:spPr/>
    </dgm:pt>
    <dgm:pt modelId="{28772E4C-4517-4A3B-8914-3FDC2D1E54D9}" type="pres">
      <dgm:prSet presAssocID="{BEA4307A-20C5-45D7-A2AE-9C124B5BEF69}" presName="sibTrans" presStyleLbl="sibTrans2D1" presStyleIdx="2" presStyleCnt="4"/>
      <dgm:spPr/>
    </dgm:pt>
    <dgm:pt modelId="{BFC0315C-0E46-42CA-A006-8A37995F46E3}" type="pres">
      <dgm:prSet presAssocID="{BEA4307A-20C5-45D7-A2AE-9C124B5BEF69}" presName="connectorText" presStyleLbl="sibTrans2D1" presStyleIdx="2" presStyleCnt="4"/>
      <dgm:spPr/>
    </dgm:pt>
    <dgm:pt modelId="{81A7966E-9984-4413-BC46-14B9F795466E}" type="pres">
      <dgm:prSet presAssocID="{0B93EC4A-E8DF-479D-8616-6D2583656146}" presName="node" presStyleLbl="node1" presStyleIdx="3" presStyleCnt="5">
        <dgm:presLayoutVars>
          <dgm:bulletEnabled val="1"/>
        </dgm:presLayoutVars>
      </dgm:prSet>
      <dgm:spPr/>
    </dgm:pt>
    <dgm:pt modelId="{A4BB98C5-981F-4241-AB5E-D117C7038151}" type="pres">
      <dgm:prSet presAssocID="{4ACAF13B-02CC-4420-9D02-0095054B3F15}" presName="sibTrans" presStyleLbl="sibTrans2D1" presStyleIdx="3" presStyleCnt="4"/>
      <dgm:spPr/>
    </dgm:pt>
    <dgm:pt modelId="{5E309EA5-384E-47A1-AD52-E78F841E34A4}" type="pres">
      <dgm:prSet presAssocID="{4ACAF13B-02CC-4420-9D02-0095054B3F15}" presName="connectorText" presStyleLbl="sibTrans2D1" presStyleIdx="3" presStyleCnt="4"/>
      <dgm:spPr/>
    </dgm:pt>
    <dgm:pt modelId="{FC16161A-93C5-4636-BF50-37F52A965320}" type="pres">
      <dgm:prSet presAssocID="{A0D9624B-5398-4C07-B9AD-A870F5D9393E}" presName="node" presStyleLbl="node1" presStyleIdx="4" presStyleCnt="5">
        <dgm:presLayoutVars>
          <dgm:bulletEnabled val="1"/>
        </dgm:presLayoutVars>
      </dgm:prSet>
      <dgm:spPr/>
    </dgm:pt>
  </dgm:ptLst>
  <dgm:cxnLst>
    <dgm:cxn modelId="{782D680B-AB30-4F6C-BDB7-8A88C9AA5788}" type="presOf" srcId="{01FCCA4F-E8B6-45E0-AC6B-BCB4B8314A4C}" destId="{860FD82E-C716-4200-B3FA-09A11F45ECB6}" srcOrd="0" destOrd="0" presId="urn:microsoft.com/office/officeart/2005/8/layout/process1"/>
    <dgm:cxn modelId="{B4E6CF18-55A1-46FA-BC00-63C994BDFD94}" srcId="{6F6B50A3-315A-41D2-82E2-2B5D8CDDA27B}" destId="{01AA00BE-9886-4FA8-81D8-501730679843}" srcOrd="0" destOrd="0" parTransId="{9C83F983-BB28-4320-AA49-A8F635DA7AD2}" sibTransId="{3AD6FB9D-F342-4204-AD8A-E9B2EF69BD0E}"/>
    <dgm:cxn modelId="{110CA82A-031A-4D78-AD1D-BC13FA7A0533}" type="presOf" srcId="{B09BEC28-C4E7-4EF2-99A7-516707BEAE3C}" destId="{9527C2DA-7ED2-482A-A8CE-C2F4BEF9619C}" srcOrd="0" destOrd="0" presId="urn:microsoft.com/office/officeart/2005/8/layout/process1"/>
    <dgm:cxn modelId="{14ADC22D-B9D2-4F47-B24E-18027B7F3F41}" type="presOf" srcId="{BEA4307A-20C5-45D7-A2AE-9C124B5BEF69}" destId="{BFC0315C-0E46-42CA-A006-8A37995F46E3}" srcOrd="1" destOrd="0" presId="urn:microsoft.com/office/officeart/2005/8/layout/process1"/>
    <dgm:cxn modelId="{1AA3BD36-C4B7-4267-BC35-D18761C6D6C7}" type="presOf" srcId="{6F6B50A3-315A-41D2-82E2-2B5D8CDDA27B}" destId="{349B5252-49FE-4FED-A6D1-AF3426DE174B}" srcOrd="0" destOrd="0" presId="urn:microsoft.com/office/officeart/2005/8/layout/process1"/>
    <dgm:cxn modelId="{3736AA77-2BA3-48EE-B04A-72F57F9C72C6}" type="presOf" srcId="{3AD6FB9D-F342-4204-AD8A-E9B2EF69BD0E}" destId="{ACD5AED6-1B81-469E-9D31-201EBA5A2500}" srcOrd="0" destOrd="0" presId="urn:microsoft.com/office/officeart/2005/8/layout/process1"/>
    <dgm:cxn modelId="{F6366B84-5A50-4D0D-9442-2A2CE89995BE}" srcId="{6F6B50A3-315A-41D2-82E2-2B5D8CDDA27B}" destId="{B09BEC28-C4E7-4EF2-99A7-516707BEAE3C}" srcOrd="2" destOrd="0" parTransId="{7BE20BC5-70C0-4372-BABF-10AC48F81252}" sibTransId="{BEA4307A-20C5-45D7-A2AE-9C124B5BEF69}"/>
    <dgm:cxn modelId="{5ED3B188-8245-4F1D-95AF-4F1EBE19054D}" type="presOf" srcId="{A0D9624B-5398-4C07-B9AD-A870F5D9393E}" destId="{FC16161A-93C5-4636-BF50-37F52A965320}" srcOrd="0" destOrd="0" presId="urn:microsoft.com/office/officeart/2005/8/layout/process1"/>
    <dgm:cxn modelId="{20FEFF8E-5593-4BBF-968E-5B9BE82C1F66}" type="presOf" srcId="{F916272F-307E-4E92-B1B4-F1B20085E770}" destId="{648358ED-4584-447B-AFC5-ECE4B0E81B3F}" srcOrd="0" destOrd="0" presId="urn:microsoft.com/office/officeart/2005/8/layout/process1"/>
    <dgm:cxn modelId="{88877E92-AE89-4BF6-BB42-8A5085BF382D}" type="presOf" srcId="{4ACAF13B-02CC-4420-9D02-0095054B3F15}" destId="{A4BB98C5-981F-4241-AB5E-D117C7038151}" srcOrd="0" destOrd="0" presId="urn:microsoft.com/office/officeart/2005/8/layout/process1"/>
    <dgm:cxn modelId="{1CEF9DA1-E500-4876-8192-1CA1B3DED2A4}" srcId="{6F6B50A3-315A-41D2-82E2-2B5D8CDDA27B}" destId="{0B93EC4A-E8DF-479D-8616-6D2583656146}" srcOrd="3" destOrd="0" parTransId="{2B19E8C0-6533-4F30-9BDD-35810F178B0B}" sibTransId="{4ACAF13B-02CC-4420-9D02-0095054B3F15}"/>
    <dgm:cxn modelId="{D2BF3CAC-031B-4BF8-A904-5A590D2F4FA1}" type="presOf" srcId="{3AD6FB9D-F342-4204-AD8A-E9B2EF69BD0E}" destId="{A781BDAF-CA8A-4DFB-90C4-0B1702D2E730}" srcOrd="1" destOrd="0" presId="urn:microsoft.com/office/officeart/2005/8/layout/process1"/>
    <dgm:cxn modelId="{33A206CB-CE38-44CF-92B6-178F56425001}" type="presOf" srcId="{01AA00BE-9886-4FA8-81D8-501730679843}" destId="{768B5492-C652-4BD6-B177-10B07BADBCDA}" srcOrd="0" destOrd="0" presId="urn:microsoft.com/office/officeart/2005/8/layout/process1"/>
    <dgm:cxn modelId="{EBD065DA-349A-423E-A3B1-4F7B86A9CB9C}" srcId="{6F6B50A3-315A-41D2-82E2-2B5D8CDDA27B}" destId="{A0D9624B-5398-4C07-B9AD-A870F5D9393E}" srcOrd="4" destOrd="0" parTransId="{50FB6AF7-D191-4449-BC72-F0545A7B29B1}" sibTransId="{126A6BB7-A629-4150-92D4-63325480FD96}"/>
    <dgm:cxn modelId="{2FC55EE1-BBA6-46CC-A977-724AEC17A7F8}" type="presOf" srcId="{BEA4307A-20C5-45D7-A2AE-9C124B5BEF69}" destId="{28772E4C-4517-4A3B-8914-3FDC2D1E54D9}" srcOrd="0" destOrd="0" presId="urn:microsoft.com/office/officeart/2005/8/layout/process1"/>
    <dgm:cxn modelId="{BE15AEE8-8199-464A-B651-E909560C20B1}" type="presOf" srcId="{0B93EC4A-E8DF-479D-8616-6D2583656146}" destId="{81A7966E-9984-4413-BC46-14B9F795466E}" srcOrd="0" destOrd="0" presId="urn:microsoft.com/office/officeart/2005/8/layout/process1"/>
    <dgm:cxn modelId="{75ACB5F0-9500-4950-BBF2-02133D9A7EFC}" type="presOf" srcId="{01FCCA4F-E8B6-45E0-AC6B-BCB4B8314A4C}" destId="{686635D2-040F-4A94-9265-4EDA73EEBC6B}" srcOrd="1" destOrd="0" presId="urn:microsoft.com/office/officeart/2005/8/layout/process1"/>
    <dgm:cxn modelId="{AF4A86FD-2EDB-4BB1-9932-D6281B6EC0F7}" srcId="{6F6B50A3-315A-41D2-82E2-2B5D8CDDA27B}" destId="{F916272F-307E-4E92-B1B4-F1B20085E770}" srcOrd="1" destOrd="0" parTransId="{FEB4157C-4704-4CC1-8A5C-05687DF65A59}" sibTransId="{01FCCA4F-E8B6-45E0-AC6B-BCB4B8314A4C}"/>
    <dgm:cxn modelId="{E91BC5FD-4AA8-4409-AE86-8A7B38865D83}" type="presOf" srcId="{4ACAF13B-02CC-4420-9D02-0095054B3F15}" destId="{5E309EA5-384E-47A1-AD52-E78F841E34A4}" srcOrd="1" destOrd="0" presId="urn:microsoft.com/office/officeart/2005/8/layout/process1"/>
    <dgm:cxn modelId="{1638C20F-24B6-47FA-AB85-44ACAB94CFD8}" type="presParOf" srcId="{349B5252-49FE-4FED-A6D1-AF3426DE174B}" destId="{768B5492-C652-4BD6-B177-10B07BADBCDA}" srcOrd="0" destOrd="0" presId="urn:microsoft.com/office/officeart/2005/8/layout/process1"/>
    <dgm:cxn modelId="{87DA649A-36F3-492D-84D7-B2F86418A236}" type="presParOf" srcId="{349B5252-49FE-4FED-A6D1-AF3426DE174B}" destId="{ACD5AED6-1B81-469E-9D31-201EBA5A2500}" srcOrd="1" destOrd="0" presId="urn:microsoft.com/office/officeart/2005/8/layout/process1"/>
    <dgm:cxn modelId="{DB443FAE-692F-4D06-85E4-2768E927B6DE}" type="presParOf" srcId="{ACD5AED6-1B81-469E-9D31-201EBA5A2500}" destId="{A781BDAF-CA8A-4DFB-90C4-0B1702D2E730}" srcOrd="0" destOrd="0" presId="urn:microsoft.com/office/officeart/2005/8/layout/process1"/>
    <dgm:cxn modelId="{57A2AA8D-E00B-41D6-8192-89F9E95A0AA6}" type="presParOf" srcId="{349B5252-49FE-4FED-A6D1-AF3426DE174B}" destId="{648358ED-4584-447B-AFC5-ECE4B0E81B3F}" srcOrd="2" destOrd="0" presId="urn:microsoft.com/office/officeart/2005/8/layout/process1"/>
    <dgm:cxn modelId="{7B1F2553-329A-4685-9CE1-91D7E912814B}" type="presParOf" srcId="{349B5252-49FE-4FED-A6D1-AF3426DE174B}" destId="{860FD82E-C716-4200-B3FA-09A11F45ECB6}" srcOrd="3" destOrd="0" presId="urn:microsoft.com/office/officeart/2005/8/layout/process1"/>
    <dgm:cxn modelId="{5FBF0955-1C42-479D-833C-6603E317F64A}" type="presParOf" srcId="{860FD82E-C716-4200-B3FA-09A11F45ECB6}" destId="{686635D2-040F-4A94-9265-4EDA73EEBC6B}" srcOrd="0" destOrd="0" presId="urn:microsoft.com/office/officeart/2005/8/layout/process1"/>
    <dgm:cxn modelId="{DC1785E3-BC7A-4360-B6DA-4A8FCCC93774}" type="presParOf" srcId="{349B5252-49FE-4FED-A6D1-AF3426DE174B}" destId="{9527C2DA-7ED2-482A-A8CE-C2F4BEF9619C}" srcOrd="4" destOrd="0" presId="urn:microsoft.com/office/officeart/2005/8/layout/process1"/>
    <dgm:cxn modelId="{EFEC298F-5516-4C56-8FC5-6B581744AE6A}" type="presParOf" srcId="{349B5252-49FE-4FED-A6D1-AF3426DE174B}" destId="{28772E4C-4517-4A3B-8914-3FDC2D1E54D9}" srcOrd="5" destOrd="0" presId="urn:microsoft.com/office/officeart/2005/8/layout/process1"/>
    <dgm:cxn modelId="{63782A83-1077-454F-B041-601197059FCE}" type="presParOf" srcId="{28772E4C-4517-4A3B-8914-3FDC2D1E54D9}" destId="{BFC0315C-0E46-42CA-A006-8A37995F46E3}" srcOrd="0" destOrd="0" presId="urn:microsoft.com/office/officeart/2005/8/layout/process1"/>
    <dgm:cxn modelId="{A2178C6B-071D-4CEF-8342-9247AB6A38CB}" type="presParOf" srcId="{349B5252-49FE-4FED-A6D1-AF3426DE174B}" destId="{81A7966E-9984-4413-BC46-14B9F795466E}" srcOrd="6" destOrd="0" presId="urn:microsoft.com/office/officeart/2005/8/layout/process1"/>
    <dgm:cxn modelId="{8E03784F-0AAD-4956-9BFC-AD5FC1A7B1E8}" type="presParOf" srcId="{349B5252-49FE-4FED-A6D1-AF3426DE174B}" destId="{A4BB98C5-981F-4241-AB5E-D117C7038151}" srcOrd="7" destOrd="0" presId="urn:microsoft.com/office/officeart/2005/8/layout/process1"/>
    <dgm:cxn modelId="{52A147E8-FA6C-49EB-BD51-DEC14F922B55}" type="presParOf" srcId="{A4BB98C5-981F-4241-AB5E-D117C7038151}" destId="{5E309EA5-384E-47A1-AD52-E78F841E34A4}" srcOrd="0" destOrd="0" presId="urn:microsoft.com/office/officeart/2005/8/layout/process1"/>
    <dgm:cxn modelId="{A90F9375-7B5F-4D5A-B7E9-B8DDD3362692}" type="presParOf" srcId="{349B5252-49FE-4FED-A6D1-AF3426DE174B}" destId="{FC16161A-93C5-4636-BF50-37F52A96532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7FC181-FA24-4870-8279-AEDA1E752D90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4BEC69C5-AF10-402C-BE0D-FAE97B2DDA0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survey with 48 instructors</a:t>
          </a:r>
        </a:p>
      </dgm:t>
    </dgm:pt>
    <dgm:pt modelId="{594EEA92-8D6A-4B28-B169-7B7AC510D5AC}" type="parTrans" cxnId="{84981165-5FEE-4C9F-AE25-6FE1DEB81A5C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00F5DE-5501-4EDD-B1FD-DF650F807A66}" type="sibTrans" cxnId="{84981165-5FEE-4C9F-AE25-6FE1DEB81A5C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FEED49-F956-492E-9B9F-F906FC959F6B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</a:t>
          </a:r>
        </a:p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 instructors</a:t>
          </a:r>
        </a:p>
      </dgm:t>
    </dgm:pt>
    <dgm:pt modelId="{BBBCE808-EE68-420D-992D-FDB629A126E5}" type="parTrans" cxnId="{FEE67A29-DBE8-4926-BA5D-85026E2309D9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7D8BCD-D157-4837-8F28-3C785C4577C7}" type="sibTrans" cxnId="{FEE67A29-DBE8-4926-BA5D-85026E2309D9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9292421-84CF-444B-9A10-EFA9FB7E321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gm:t>
    </dgm:pt>
    <dgm:pt modelId="{D8D556F2-ECC7-4546-822E-DDA2740866EE}" type="parTrans" cxnId="{08BDBC83-7900-40C0-927A-7E870DC587FA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D965BE-4BFD-4CD5-86EB-5ABA471321D2}" type="sibTrans" cxnId="{08BDBC83-7900-40C0-927A-7E870DC587FA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81E446-B16D-472F-AE7F-D0629A93B047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Interview  22 instructors </a:t>
          </a:r>
        </a:p>
      </dgm:t>
    </dgm:pt>
    <dgm:pt modelId="{E97C1FCE-2B85-454E-973A-02639EB6BEC4}" type="parTrans" cxnId="{91F78BFB-7ABF-4BB4-B5CB-C0B95A020952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BD6BAD-5CD9-4EA7-B241-A64110C9C8C0}" type="sibTrans" cxnId="{91F78BFB-7ABF-4BB4-B5CB-C0B95A020952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D4AF8B-C332-47F4-9927-11395FAF834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gm:t>
    </dgm:pt>
    <dgm:pt modelId="{45FB3927-DB8C-4832-9884-E7640EBD0B6C}" type="parTrans" cxnId="{3C943AEA-356C-4014-8DAC-8844B52C21E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6B4D38-33C7-4579-8966-758152CFE6D1}" type="sibTrans" cxnId="{3C943AEA-356C-4014-8DAC-8844B52C21E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3C9068-9A29-4485-9079-8992F655085E}">
      <dgm:prSet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interview with 4 instructors</a:t>
          </a:r>
        </a:p>
      </dgm:t>
    </dgm:pt>
    <dgm:pt modelId="{390E99BE-5828-4677-B39A-8137E56417CC}" type="parTrans" cxnId="{50F70E40-690A-4ACC-8CA8-4554CCB85C0B}">
      <dgm:prSet/>
      <dgm:spPr/>
      <dgm:t>
        <a:bodyPr/>
        <a:lstStyle/>
        <a:p>
          <a:endParaRPr lang="en-US" sz="1400"/>
        </a:p>
      </dgm:t>
    </dgm:pt>
    <dgm:pt modelId="{62E92B8F-3777-4B34-8F50-C95EE1168A8F}" type="sibTrans" cxnId="{50F70E40-690A-4ACC-8CA8-4554CCB85C0B}">
      <dgm:prSet custT="1"/>
      <dgm:spPr/>
      <dgm:t>
        <a:bodyPr/>
        <a:lstStyle/>
        <a:p>
          <a:endParaRPr lang="en-US" sz="1400"/>
        </a:p>
      </dgm:t>
    </dgm:pt>
    <dgm:pt modelId="{5398E1CD-2C9D-411E-A70B-B1295454F45F}" type="pres">
      <dgm:prSet presAssocID="{ED7FC181-FA24-4870-8279-AEDA1E752D90}" presName="Name0" presStyleCnt="0">
        <dgm:presLayoutVars>
          <dgm:dir/>
          <dgm:resizeHandles val="exact"/>
        </dgm:presLayoutVars>
      </dgm:prSet>
      <dgm:spPr/>
    </dgm:pt>
    <dgm:pt modelId="{246248CA-E01E-4AAE-B7EC-0BC37E67E06F}" type="pres">
      <dgm:prSet presAssocID="{783C9068-9A29-4485-9079-8992F655085E}" presName="node" presStyleLbl="node1" presStyleIdx="0" presStyleCnt="6">
        <dgm:presLayoutVars>
          <dgm:bulletEnabled val="1"/>
        </dgm:presLayoutVars>
      </dgm:prSet>
      <dgm:spPr/>
    </dgm:pt>
    <dgm:pt modelId="{F4AB3E48-E530-42C8-BD0D-5BF5A61A1B34}" type="pres">
      <dgm:prSet presAssocID="{62E92B8F-3777-4B34-8F50-C95EE1168A8F}" presName="sibTrans" presStyleLbl="sibTrans2D1" presStyleIdx="0" presStyleCnt="5"/>
      <dgm:spPr/>
    </dgm:pt>
    <dgm:pt modelId="{3D2D766F-B26B-4870-826B-72341AD206E9}" type="pres">
      <dgm:prSet presAssocID="{62E92B8F-3777-4B34-8F50-C95EE1168A8F}" presName="connectorText" presStyleLbl="sibTrans2D1" presStyleIdx="0" presStyleCnt="5"/>
      <dgm:spPr/>
    </dgm:pt>
    <dgm:pt modelId="{E2208BDB-2519-46DC-962E-DD82B7A4100D}" type="pres">
      <dgm:prSet presAssocID="{4BEC69C5-AF10-402C-BE0D-FAE97B2DDA08}" presName="node" presStyleLbl="node1" presStyleIdx="1" presStyleCnt="6" custScaleY="100289">
        <dgm:presLayoutVars>
          <dgm:bulletEnabled val="1"/>
        </dgm:presLayoutVars>
      </dgm:prSet>
      <dgm:spPr/>
    </dgm:pt>
    <dgm:pt modelId="{E21A6F49-B7EF-473C-A31A-5DEDB746B718}" type="pres">
      <dgm:prSet presAssocID="{E600F5DE-5501-4EDD-B1FD-DF650F807A66}" presName="sibTrans" presStyleLbl="sibTrans2D1" presStyleIdx="1" presStyleCnt="5"/>
      <dgm:spPr/>
    </dgm:pt>
    <dgm:pt modelId="{979B4346-AA40-4E1D-BB90-FB631ACA9749}" type="pres">
      <dgm:prSet presAssocID="{E600F5DE-5501-4EDD-B1FD-DF650F807A66}" presName="connectorText" presStyleLbl="sibTrans2D1" presStyleIdx="1" presStyleCnt="5"/>
      <dgm:spPr/>
    </dgm:pt>
    <dgm:pt modelId="{FAB113D9-CE53-4343-887C-529B1BB657E1}" type="pres">
      <dgm:prSet presAssocID="{3AFEED49-F956-492E-9B9F-F906FC959F6B}" presName="node" presStyleLbl="node1" presStyleIdx="2" presStyleCnt="6">
        <dgm:presLayoutVars>
          <dgm:bulletEnabled val="1"/>
        </dgm:presLayoutVars>
      </dgm:prSet>
      <dgm:spPr/>
    </dgm:pt>
    <dgm:pt modelId="{91E26134-A688-42F1-9738-3116469725D0}" type="pres">
      <dgm:prSet presAssocID="{AA7D8BCD-D157-4837-8F28-3C785C4577C7}" presName="sibTrans" presStyleLbl="sibTrans2D1" presStyleIdx="2" presStyleCnt="5"/>
      <dgm:spPr/>
    </dgm:pt>
    <dgm:pt modelId="{8ABF856B-C8F7-4291-A379-698D007A6F35}" type="pres">
      <dgm:prSet presAssocID="{AA7D8BCD-D157-4837-8F28-3C785C4577C7}" presName="connectorText" presStyleLbl="sibTrans2D1" presStyleIdx="2" presStyleCnt="5"/>
      <dgm:spPr/>
    </dgm:pt>
    <dgm:pt modelId="{98CC9F4D-CDFA-4429-829D-192578A8E83B}" type="pres">
      <dgm:prSet presAssocID="{49292421-84CF-444B-9A10-EFA9FB7E3218}" presName="node" presStyleLbl="node1" presStyleIdx="3" presStyleCnt="6">
        <dgm:presLayoutVars>
          <dgm:bulletEnabled val="1"/>
        </dgm:presLayoutVars>
      </dgm:prSet>
      <dgm:spPr/>
    </dgm:pt>
    <dgm:pt modelId="{CB7BD743-155F-455E-98DD-7AFAA5B91811}" type="pres">
      <dgm:prSet presAssocID="{7DD965BE-4BFD-4CD5-86EB-5ABA471321D2}" presName="sibTrans" presStyleLbl="sibTrans2D1" presStyleIdx="3" presStyleCnt="5"/>
      <dgm:spPr/>
    </dgm:pt>
    <dgm:pt modelId="{ACEFCC7F-FEC2-4ABC-9472-1627F54A0A8C}" type="pres">
      <dgm:prSet presAssocID="{7DD965BE-4BFD-4CD5-86EB-5ABA471321D2}" presName="connectorText" presStyleLbl="sibTrans2D1" presStyleIdx="3" presStyleCnt="5"/>
      <dgm:spPr/>
    </dgm:pt>
    <dgm:pt modelId="{97A49E55-A22F-4049-9124-7E1525B61239}" type="pres">
      <dgm:prSet presAssocID="{6381E446-B16D-472F-AE7F-D0629A93B047}" presName="node" presStyleLbl="node1" presStyleIdx="4" presStyleCnt="6">
        <dgm:presLayoutVars>
          <dgm:bulletEnabled val="1"/>
        </dgm:presLayoutVars>
      </dgm:prSet>
      <dgm:spPr/>
    </dgm:pt>
    <dgm:pt modelId="{75A8704A-EAE1-4F4E-9EAB-4599D9FA9E78}" type="pres">
      <dgm:prSet presAssocID="{9BBD6BAD-5CD9-4EA7-B241-A64110C9C8C0}" presName="sibTrans" presStyleLbl="sibTrans2D1" presStyleIdx="4" presStyleCnt="5"/>
      <dgm:spPr/>
    </dgm:pt>
    <dgm:pt modelId="{74B19734-1815-41D0-B56B-8D82A13FAE73}" type="pres">
      <dgm:prSet presAssocID="{9BBD6BAD-5CD9-4EA7-B241-A64110C9C8C0}" presName="connectorText" presStyleLbl="sibTrans2D1" presStyleIdx="4" presStyleCnt="5"/>
      <dgm:spPr/>
    </dgm:pt>
    <dgm:pt modelId="{A9152AE6-FE06-46F5-A5CE-36466820A83C}" type="pres">
      <dgm:prSet presAssocID="{66D4AF8B-C332-47F4-9927-11395FAF8348}" presName="node" presStyleLbl="node1" presStyleIdx="5" presStyleCnt="6">
        <dgm:presLayoutVars>
          <dgm:bulletEnabled val="1"/>
        </dgm:presLayoutVars>
      </dgm:prSet>
      <dgm:spPr/>
    </dgm:pt>
  </dgm:ptLst>
  <dgm:cxnLst>
    <dgm:cxn modelId="{DAF7FC26-96F5-4699-B0FF-21DF63EB205D}" type="presOf" srcId="{AA7D8BCD-D157-4837-8F28-3C785C4577C7}" destId="{91E26134-A688-42F1-9738-3116469725D0}" srcOrd="0" destOrd="0" presId="urn:microsoft.com/office/officeart/2005/8/layout/process1"/>
    <dgm:cxn modelId="{FEE67A29-DBE8-4926-BA5D-85026E2309D9}" srcId="{ED7FC181-FA24-4870-8279-AEDA1E752D90}" destId="{3AFEED49-F956-492E-9B9F-F906FC959F6B}" srcOrd="2" destOrd="0" parTransId="{BBBCE808-EE68-420D-992D-FDB629A126E5}" sibTransId="{AA7D8BCD-D157-4837-8F28-3C785C4577C7}"/>
    <dgm:cxn modelId="{5DA1FB36-3E1B-477D-A647-2B888BF98535}" type="presOf" srcId="{7DD965BE-4BFD-4CD5-86EB-5ABA471321D2}" destId="{ACEFCC7F-FEC2-4ABC-9472-1627F54A0A8C}" srcOrd="1" destOrd="0" presId="urn:microsoft.com/office/officeart/2005/8/layout/process1"/>
    <dgm:cxn modelId="{8FAD7B39-CFB6-4F12-9129-39E6E40D88F8}" type="presOf" srcId="{3AFEED49-F956-492E-9B9F-F906FC959F6B}" destId="{FAB113D9-CE53-4343-887C-529B1BB657E1}" srcOrd="0" destOrd="0" presId="urn:microsoft.com/office/officeart/2005/8/layout/process1"/>
    <dgm:cxn modelId="{50F70E40-690A-4ACC-8CA8-4554CCB85C0B}" srcId="{ED7FC181-FA24-4870-8279-AEDA1E752D90}" destId="{783C9068-9A29-4485-9079-8992F655085E}" srcOrd="0" destOrd="0" parTransId="{390E99BE-5828-4677-B39A-8137E56417CC}" sibTransId="{62E92B8F-3777-4B34-8F50-C95EE1168A8F}"/>
    <dgm:cxn modelId="{E60D3860-425A-4493-9E5A-98E57DCA0480}" type="presOf" srcId="{E600F5DE-5501-4EDD-B1FD-DF650F807A66}" destId="{E21A6F49-B7EF-473C-A31A-5DEDB746B718}" srcOrd="0" destOrd="0" presId="urn:microsoft.com/office/officeart/2005/8/layout/process1"/>
    <dgm:cxn modelId="{84981165-5FEE-4C9F-AE25-6FE1DEB81A5C}" srcId="{ED7FC181-FA24-4870-8279-AEDA1E752D90}" destId="{4BEC69C5-AF10-402C-BE0D-FAE97B2DDA08}" srcOrd="1" destOrd="0" parTransId="{594EEA92-8D6A-4B28-B169-7B7AC510D5AC}" sibTransId="{E600F5DE-5501-4EDD-B1FD-DF650F807A66}"/>
    <dgm:cxn modelId="{B227BD46-B9CD-4F17-869B-7AD0C8815623}" type="presOf" srcId="{E600F5DE-5501-4EDD-B1FD-DF650F807A66}" destId="{979B4346-AA40-4E1D-BB90-FB631ACA9749}" srcOrd="1" destOrd="0" presId="urn:microsoft.com/office/officeart/2005/8/layout/process1"/>
    <dgm:cxn modelId="{F4B04851-38B0-42BD-BC44-346C31D2710D}" type="presOf" srcId="{66D4AF8B-C332-47F4-9927-11395FAF8348}" destId="{A9152AE6-FE06-46F5-A5CE-36466820A83C}" srcOrd="0" destOrd="0" presId="urn:microsoft.com/office/officeart/2005/8/layout/process1"/>
    <dgm:cxn modelId="{454B8274-DC34-42E1-8194-C384FBE88A0B}" type="presOf" srcId="{62E92B8F-3777-4B34-8F50-C95EE1168A8F}" destId="{F4AB3E48-E530-42C8-BD0D-5BF5A61A1B34}" srcOrd="0" destOrd="0" presId="urn:microsoft.com/office/officeart/2005/8/layout/process1"/>
    <dgm:cxn modelId="{08BDBC83-7900-40C0-927A-7E870DC587FA}" srcId="{ED7FC181-FA24-4870-8279-AEDA1E752D90}" destId="{49292421-84CF-444B-9A10-EFA9FB7E3218}" srcOrd="3" destOrd="0" parTransId="{D8D556F2-ECC7-4546-822E-DDA2740866EE}" sibTransId="{7DD965BE-4BFD-4CD5-86EB-5ABA471321D2}"/>
    <dgm:cxn modelId="{9E42178F-5496-484D-B730-16FC52285887}" type="presOf" srcId="{ED7FC181-FA24-4870-8279-AEDA1E752D90}" destId="{5398E1CD-2C9D-411E-A70B-B1295454F45F}" srcOrd="0" destOrd="0" presId="urn:microsoft.com/office/officeart/2005/8/layout/process1"/>
    <dgm:cxn modelId="{736E5A99-1BCF-45F5-ADB5-369600665202}" type="presOf" srcId="{9BBD6BAD-5CD9-4EA7-B241-A64110C9C8C0}" destId="{75A8704A-EAE1-4F4E-9EAB-4599D9FA9E78}" srcOrd="0" destOrd="0" presId="urn:microsoft.com/office/officeart/2005/8/layout/process1"/>
    <dgm:cxn modelId="{2646BCA7-2629-4793-8EBC-2A7AB0280139}" type="presOf" srcId="{4BEC69C5-AF10-402C-BE0D-FAE97B2DDA08}" destId="{E2208BDB-2519-46DC-962E-DD82B7A4100D}" srcOrd="0" destOrd="0" presId="urn:microsoft.com/office/officeart/2005/8/layout/process1"/>
    <dgm:cxn modelId="{00E119AE-A21C-44BE-8EB3-9FDA62900EC9}" type="presOf" srcId="{AA7D8BCD-D157-4837-8F28-3C785C4577C7}" destId="{8ABF856B-C8F7-4291-A379-698D007A6F35}" srcOrd="1" destOrd="0" presId="urn:microsoft.com/office/officeart/2005/8/layout/process1"/>
    <dgm:cxn modelId="{D9F340B4-0821-4037-AFF7-483D3638E3A5}" type="presOf" srcId="{9BBD6BAD-5CD9-4EA7-B241-A64110C9C8C0}" destId="{74B19734-1815-41D0-B56B-8D82A13FAE73}" srcOrd="1" destOrd="0" presId="urn:microsoft.com/office/officeart/2005/8/layout/process1"/>
    <dgm:cxn modelId="{66746BC9-4C40-4FB3-A5CE-E0FA39FDE6C9}" type="presOf" srcId="{7DD965BE-4BFD-4CD5-86EB-5ABA471321D2}" destId="{CB7BD743-155F-455E-98DD-7AFAA5B91811}" srcOrd="0" destOrd="0" presId="urn:microsoft.com/office/officeart/2005/8/layout/process1"/>
    <dgm:cxn modelId="{EF60A6C9-5E78-4C2B-8DEF-74FFB886CFA5}" type="presOf" srcId="{62E92B8F-3777-4B34-8F50-C95EE1168A8F}" destId="{3D2D766F-B26B-4870-826B-72341AD206E9}" srcOrd="1" destOrd="0" presId="urn:microsoft.com/office/officeart/2005/8/layout/process1"/>
    <dgm:cxn modelId="{41A4ABCB-6023-4872-B2AA-8CA46D3B29AD}" type="presOf" srcId="{783C9068-9A29-4485-9079-8992F655085E}" destId="{246248CA-E01E-4AAE-B7EC-0BC37E67E06F}" srcOrd="0" destOrd="0" presId="urn:microsoft.com/office/officeart/2005/8/layout/process1"/>
    <dgm:cxn modelId="{3C943AEA-356C-4014-8DAC-8844B52C21E4}" srcId="{ED7FC181-FA24-4870-8279-AEDA1E752D90}" destId="{66D4AF8B-C332-47F4-9927-11395FAF8348}" srcOrd="5" destOrd="0" parTransId="{45FB3927-DB8C-4832-9884-E7640EBD0B6C}" sibTransId="{626B4D38-33C7-4579-8966-758152CFE6D1}"/>
    <dgm:cxn modelId="{1A397AF7-D09B-4644-8468-44EA39D9A51E}" type="presOf" srcId="{6381E446-B16D-472F-AE7F-D0629A93B047}" destId="{97A49E55-A22F-4049-9124-7E1525B61239}" srcOrd="0" destOrd="0" presId="urn:microsoft.com/office/officeart/2005/8/layout/process1"/>
    <dgm:cxn modelId="{91F78BFB-7ABF-4BB4-B5CB-C0B95A020952}" srcId="{ED7FC181-FA24-4870-8279-AEDA1E752D90}" destId="{6381E446-B16D-472F-AE7F-D0629A93B047}" srcOrd="4" destOrd="0" parTransId="{E97C1FCE-2B85-454E-973A-02639EB6BEC4}" sibTransId="{9BBD6BAD-5CD9-4EA7-B241-A64110C9C8C0}"/>
    <dgm:cxn modelId="{211C78FE-F03C-483F-B280-01343D7696BE}" type="presOf" srcId="{49292421-84CF-444B-9A10-EFA9FB7E3218}" destId="{98CC9F4D-CDFA-4429-829D-192578A8E83B}" srcOrd="0" destOrd="0" presId="urn:microsoft.com/office/officeart/2005/8/layout/process1"/>
    <dgm:cxn modelId="{4389D90E-D3EF-4007-B854-D51854C4D3D3}" type="presParOf" srcId="{5398E1CD-2C9D-411E-A70B-B1295454F45F}" destId="{246248CA-E01E-4AAE-B7EC-0BC37E67E06F}" srcOrd="0" destOrd="0" presId="urn:microsoft.com/office/officeart/2005/8/layout/process1"/>
    <dgm:cxn modelId="{3AB576F8-4D6B-4B11-8307-9069734C5A7F}" type="presParOf" srcId="{5398E1CD-2C9D-411E-A70B-B1295454F45F}" destId="{F4AB3E48-E530-42C8-BD0D-5BF5A61A1B34}" srcOrd="1" destOrd="0" presId="urn:microsoft.com/office/officeart/2005/8/layout/process1"/>
    <dgm:cxn modelId="{ECDFDF2C-7993-4301-A241-20EF2333138F}" type="presParOf" srcId="{F4AB3E48-E530-42C8-BD0D-5BF5A61A1B34}" destId="{3D2D766F-B26B-4870-826B-72341AD206E9}" srcOrd="0" destOrd="0" presId="urn:microsoft.com/office/officeart/2005/8/layout/process1"/>
    <dgm:cxn modelId="{F9920BD2-74D0-4B11-911B-401D0AC4BB85}" type="presParOf" srcId="{5398E1CD-2C9D-411E-A70B-B1295454F45F}" destId="{E2208BDB-2519-46DC-962E-DD82B7A4100D}" srcOrd="2" destOrd="0" presId="urn:microsoft.com/office/officeart/2005/8/layout/process1"/>
    <dgm:cxn modelId="{92177594-672A-404B-AE2E-3C189B13A597}" type="presParOf" srcId="{5398E1CD-2C9D-411E-A70B-B1295454F45F}" destId="{E21A6F49-B7EF-473C-A31A-5DEDB746B718}" srcOrd="3" destOrd="0" presId="urn:microsoft.com/office/officeart/2005/8/layout/process1"/>
    <dgm:cxn modelId="{3D48238E-D7F8-463E-BAE8-75BA4688AF71}" type="presParOf" srcId="{E21A6F49-B7EF-473C-A31A-5DEDB746B718}" destId="{979B4346-AA40-4E1D-BB90-FB631ACA9749}" srcOrd="0" destOrd="0" presId="urn:microsoft.com/office/officeart/2005/8/layout/process1"/>
    <dgm:cxn modelId="{A4F5177C-6577-4878-9629-574BD4D3A4CF}" type="presParOf" srcId="{5398E1CD-2C9D-411E-A70B-B1295454F45F}" destId="{FAB113D9-CE53-4343-887C-529B1BB657E1}" srcOrd="4" destOrd="0" presId="urn:microsoft.com/office/officeart/2005/8/layout/process1"/>
    <dgm:cxn modelId="{E1420FE8-D7DF-4550-AD5F-CB6FBFFB9817}" type="presParOf" srcId="{5398E1CD-2C9D-411E-A70B-B1295454F45F}" destId="{91E26134-A688-42F1-9738-3116469725D0}" srcOrd="5" destOrd="0" presId="urn:microsoft.com/office/officeart/2005/8/layout/process1"/>
    <dgm:cxn modelId="{96BBAC06-35F5-4538-BFB8-4A72634BFDC4}" type="presParOf" srcId="{91E26134-A688-42F1-9738-3116469725D0}" destId="{8ABF856B-C8F7-4291-A379-698D007A6F35}" srcOrd="0" destOrd="0" presId="urn:microsoft.com/office/officeart/2005/8/layout/process1"/>
    <dgm:cxn modelId="{CC436D58-55E9-408A-86F7-DCF79730F3C2}" type="presParOf" srcId="{5398E1CD-2C9D-411E-A70B-B1295454F45F}" destId="{98CC9F4D-CDFA-4429-829D-192578A8E83B}" srcOrd="6" destOrd="0" presId="urn:microsoft.com/office/officeart/2005/8/layout/process1"/>
    <dgm:cxn modelId="{23E47F88-CBCC-4A66-A47F-DAD766C6CE1C}" type="presParOf" srcId="{5398E1CD-2C9D-411E-A70B-B1295454F45F}" destId="{CB7BD743-155F-455E-98DD-7AFAA5B91811}" srcOrd="7" destOrd="0" presId="urn:microsoft.com/office/officeart/2005/8/layout/process1"/>
    <dgm:cxn modelId="{FDC590A3-6AF5-40E7-98C3-9AC9D74610CC}" type="presParOf" srcId="{CB7BD743-155F-455E-98DD-7AFAA5B91811}" destId="{ACEFCC7F-FEC2-4ABC-9472-1627F54A0A8C}" srcOrd="0" destOrd="0" presId="urn:microsoft.com/office/officeart/2005/8/layout/process1"/>
    <dgm:cxn modelId="{DCB1F0E7-8138-4E4A-B1B1-756B086D53DE}" type="presParOf" srcId="{5398E1CD-2C9D-411E-A70B-B1295454F45F}" destId="{97A49E55-A22F-4049-9124-7E1525B61239}" srcOrd="8" destOrd="0" presId="urn:microsoft.com/office/officeart/2005/8/layout/process1"/>
    <dgm:cxn modelId="{B9FAEE81-DC69-4758-B8B8-F1DCF920BAAD}" type="presParOf" srcId="{5398E1CD-2C9D-411E-A70B-B1295454F45F}" destId="{75A8704A-EAE1-4F4E-9EAB-4599D9FA9E78}" srcOrd="9" destOrd="0" presId="urn:microsoft.com/office/officeart/2005/8/layout/process1"/>
    <dgm:cxn modelId="{46FDBCEB-BB21-492E-B185-1823B595FA68}" type="presParOf" srcId="{75A8704A-EAE1-4F4E-9EAB-4599D9FA9E78}" destId="{74B19734-1815-41D0-B56B-8D82A13FAE73}" srcOrd="0" destOrd="0" presId="urn:microsoft.com/office/officeart/2005/8/layout/process1"/>
    <dgm:cxn modelId="{2E221FD5-2643-41A2-B462-5F6414ACF3D7}" type="presParOf" srcId="{5398E1CD-2C9D-411E-A70B-B1295454F45F}" destId="{A9152AE6-FE06-46F5-A5CE-36466820A83C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CE21-A59D-4CD0-8435-202B6E622EC6}">
      <dsp:nvSpPr>
        <dsp:cNvPr id="0" name=""/>
        <dsp:cNvSpPr/>
      </dsp:nvSpPr>
      <dsp:spPr>
        <a:xfrm>
          <a:off x="6492" y="1485823"/>
          <a:ext cx="2092448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Literature Review</a:t>
          </a:r>
        </a:p>
      </dsp:txBody>
      <dsp:txXfrm>
        <a:off x="51926" y="1531257"/>
        <a:ext cx="2001580" cy="1460366"/>
      </dsp:txXfrm>
    </dsp:sp>
    <dsp:sp modelId="{AA80A757-DF72-4D86-BE8F-7A5EA0FF7559}">
      <dsp:nvSpPr>
        <dsp:cNvPr id="0" name=""/>
        <dsp:cNvSpPr/>
      </dsp:nvSpPr>
      <dsp:spPr>
        <a:xfrm>
          <a:off x="2308185" y="2001976"/>
          <a:ext cx="443599" cy="518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08185" y="2105761"/>
        <a:ext cx="310519" cy="311357"/>
      </dsp:txXfrm>
    </dsp:sp>
    <dsp:sp modelId="{113FB7D9-3941-4CF1-84D8-53E3EBB6376F}">
      <dsp:nvSpPr>
        <dsp:cNvPr id="0" name=""/>
        <dsp:cNvSpPr/>
      </dsp:nvSpPr>
      <dsp:spPr>
        <a:xfrm>
          <a:off x="2935920" y="1485823"/>
          <a:ext cx="2298680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Design Considerations and Challenges </a:t>
          </a:r>
        </a:p>
      </dsp:txBody>
      <dsp:txXfrm>
        <a:off x="2981354" y="1531257"/>
        <a:ext cx="2207812" cy="1460366"/>
      </dsp:txXfrm>
    </dsp:sp>
    <dsp:sp modelId="{34445E6E-9005-4607-B21F-8400578D6BA4}">
      <dsp:nvSpPr>
        <dsp:cNvPr id="0" name=""/>
        <dsp:cNvSpPr/>
      </dsp:nvSpPr>
      <dsp:spPr>
        <a:xfrm>
          <a:off x="5443845" y="2001976"/>
          <a:ext cx="443599" cy="518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443845" y="2105761"/>
        <a:ext cx="310519" cy="311357"/>
      </dsp:txXfrm>
    </dsp:sp>
    <dsp:sp modelId="{2D0171C5-3FA8-48B1-BBE8-F777EF97E776}">
      <dsp:nvSpPr>
        <dsp:cNvPr id="0" name=""/>
        <dsp:cNvSpPr/>
      </dsp:nvSpPr>
      <dsp:spPr>
        <a:xfrm>
          <a:off x="6071580" y="1485823"/>
          <a:ext cx="2092448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#3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Design for SDL</a:t>
          </a:r>
        </a:p>
      </dsp:txBody>
      <dsp:txXfrm>
        <a:off x="6117014" y="1531257"/>
        <a:ext cx="2001580" cy="1460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B5492-C652-4BD6-B177-10B07BADBCDA}">
      <dsp:nvSpPr>
        <dsp:cNvPr id="0" name=""/>
        <dsp:cNvSpPr/>
      </dsp:nvSpPr>
      <dsp:spPr>
        <a:xfrm>
          <a:off x="8285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sp:txBody>
      <dsp:txXfrm>
        <a:off x="44061" y="1303857"/>
        <a:ext cx="1212110" cy="1149932"/>
      </dsp:txXfrm>
    </dsp:sp>
    <dsp:sp modelId="{ACD5AED6-1B81-469E-9D31-201EBA5A2500}">
      <dsp:nvSpPr>
        <dsp:cNvPr id="0" name=""/>
        <dsp:cNvSpPr/>
      </dsp:nvSpPr>
      <dsp:spPr>
        <a:xfrm>
          <a:off x="1420313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420313" y="1783319"/>
        <a:ext cx="190495" cy="191008"/>
      </dsp:txXfrm>
    </dsp:sp>
    <dsp:sp modelId="{648358ED-4584-447B-AFC5-ECE4B0E81B3F}">
      <dsp:nvSpPr>
        <dsp:cNvPr id="0" name=""/>
        <dsp:cNvSpPr/>
      </dsp:nvSpPr>
      <dsp:spPr>
        <a:xfrm>
          <a:off x="1805412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sp:txBody>
      <dsp:txXfrm>
        <a:off x="1841188" y="1303857"/>
        <a:ext cx="1212110" cy="1149932"/>
      </dsp:txXfrm>
    </dsp:sp>
    <dsp:sp modelId="{860FD82E-C716-4200-B3FA-09A11F45ECB6}">
      <dsp:nvSpPr>
        <dsp:cNvPr id="0" name=""/>
        <dsp:cNvSpPr/>
      </dsp:nvSpPr>
      <dsp:spPr>
        <a:xfrm>
          <a:off x="3217440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17440" y="1783319"/>
        <a:ext cx="190495" cy="191008"/>
      </dsp:txXfrm>
    </dsp:sp>
    <dsp:sp modelId="{9527C2DA-7ED2-482A-A8CE-C2F4BEF9619C}">
      <dsp:nvSpPr>
        <dsp:cNvPr id="0" name=""/>
        <dsp:cNvSpPr/>
      </dsp:nvSpPr>
      <dsp:spPr>
        <a:xfrm>
          <a:off x="3602539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sp:txBody>
      <dsp:txXfrm>
        <a:off x="3638315" y="1303857"/>
        <a:ext cx="1212110" cy="1149932"/>
      </dsp:txXfrm>
    </dsp:sp>
    <dsp:sp modelId="{28772E4C-4517-4A3B-8914-3FDC2D1E54D9}">
      <dsp:nvSpPr>
        <dsp:cNvPr id="0" name=""/>
        <dsp:cNvSpPr/>
      </dsp:nvSpPr>
      <dsp:spPr>
        <a:xfrm>
          <a:off x="5014567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014567" y="1783319"/>
        <a:ext cx="190495" cy="191008"/>
      </dsp:txXfrm>
    </dsp:sp>
    <dsp:sp modelId="{81A7966E-9984-4413-BC46-14B9F795466E}">
      <dsp:nvSpPr>
        <dsp:cNvPr id="0" name=""/>
        <dsp:cNvSpPr/>
      </dsp:nvSpPr>
      <dsp:spPr>
        <a:xfrm>
          <a:off x="5399666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sp:txBody>
      <dsp:txXfrm>
        <a:off x="5435442" y="1303857"/>
        <a:ext cx="1212110" cy="1149932"/>
      </dsp:txXfrm>
    </dsp:sp>
    <dsp:sp modelId="{A4BB98C5-981F-4241-AB5E-D117C7038151}">
      <dsp:nvSpPr>
        <dsp:cNvPr id="0" name=""/>
        <dsp:cNvSpPr/>
      </dsp:nvSpPr>
      <dsp:spPr>
        <a:xfrm>
          <a:off x="6811694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11694" y="1783319"/>
        <a:ext cx="190495" cy="191008"/>
      </dsp:txXfrm>
    </dsp:sp>
    <dsp:sp modelId="{FC16161A-93C5-4636-BF50-37F52A965320}">
      <dsp:nvSpPr>
        <dsp:cNvPr id="0" name=""/>
        <dsp:cNvSpPr/>
      </dsp:nvSpPr>
      <dsp:spPr>
        <a:xfrm>
          <a:off x="7196793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Interpretation of Entire Analysis</a:t>
          </a:r>
        </a:p>
      </dsp:txBody>
      <dsp:txXfrm>
        <a:off x="7232569" y="1303857"/>
        <a:ext cx="1212110" cy="11499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48CA-E01E-4AAE-B7EC-0BC37E67E06F}">
      <dsp:nvSpPr>
        <dsp:cNvPr id="0" name=""/>
        <dsp:cNvSpPr/>
      </dsp:nvSpPr>
      <dsp:spPr>
        <a:xfrm>
          <a:off x="4363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interview with 4 instructors</a:t>
          </a:r>
        </a:p>
      </dsp:txBody>
      <dsp:txXfrm>
        <a:off x="32249" y="809523"/>
        <a:ext cx="1060229" cy="896316"/>
      </dsp:txXfrm>
    </dsp:sp>
    <dsp:sp modelId="{F4AB3E48-E530-42C8-BD0D-5BF5A61A1B34}">
      <dsp:nvSpPr>
        <dsp:cNvPr id="0" name=""/>
        <dsp:cNvSpPr/>
      </dsp:nvSpPr>
      <dsp:spPr>
        <a:xfrm>
          <a:off x="1231964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231964" y="1174651"/>
        <a:ext cx="165614" cy="166060"/>
      </dsp:txXfrm>
    </dsp:sp>
    <dsp:sp modelId="{E2208BDB-2519-46DC-962E-DD82B7A4100D}">
      <dsp:nvSpPr>
        <dsp:cNvPr id="0" name=""/>
        <dsp:cNvSpPr/>
      </dsp:nvSpPr>
      <dsp:spPr>
        <a:xfrm>
          <a:off x="1566765" y="780261"/>
          <a:ext cx="1116001" cy="954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survey with 48 instructors</a:t>
          </a:r>
        </a:p>
      </dsp:txBody>
      <dsp:txXfrm>
        <a:off x="1594731" y="808227"/>
        <a:ext cx="1060069" cy="898908"/>
      </dsp:txXfrm>
    </dsp:sp>
    <dsp:sp modelId="{E21A6F49-B7EF-473C-A31A-5DEDB746B718}">
      <dsp:nvSpPr>
        <dsp:cNvPr id="0" name=""/>
        <dsp:cNvSpPr/>
      </dsp:nvSpPr>
      <dsp:spPr>
        <a:xfrm>
          <a:off x="2794366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794366" y="1174651"/>
        <a:ext cx="165614" cy="166060"/>
      </dsp:txXfrm>
    </dsp:sp>
    <dsp:sp modelId="{FAB113D9-CE53-4343-887C-529B1BB657E1}">
      <dsp:nvSpPr>
        <dsp:cNvPr id="0" name=""/>
        <dsp:cNvSpPr/>
      </dsp:nvSpPr>
      <dsp:spPr>
        <a:xfrm>
          <a:off x="3129167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 instructors</a:t>
          </a:r>
        </a:p>
      </dsp:txBody>
      <dsp:txXfrm>
        <a:off x="3157053" y="809523"/>
        <a:ext cx="1060229" cy="896316"/>
      </dsp:txXfrm>
    </dsp:sp>
    <dsp:sp modelId="{91E26134-A688-42F1-9738-3116469725D0}">
      <dsp:nvSpPr>
        <dsp:cNvPr id="0" name=""/>
        <dsp:cNvSpPr/>
      </dsp:nvSpPr>
      <dsp:spPr>
        <a:xfrm>
          <a:off x="4356768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56768" y="1174651"/>
        <a:ext cx="165614" cy="166060"/>
      </dsp:txXfrm>
    </dsp:sp>
    <dsp:sp modelId="{98CC9F4D-CDFA-4429-829D-192578A8E83B}">
      <dsp:nvSpPr>
        <dsp:cNvPr id="0" name=""/>
        <dsp:cNvSpPr/>
      </dsp:nvSpPr>
      <dsp:spPr>
        <a:xfrm>
          <a:off x="4691568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sp:txBody>
      <dsp:txXfrm>
        <a:off x="4719454" y="809523"/>
        <a:ext cx="1060229" cy="896316"/>
      </dsp:txXfrm>
    </dsp:sp>
    <dsp:sp modelId="{CB7BD743-155F-455E-98DD-7AFAA5B91811}">
      <dsp:nvSpPr>
        <dsp:cNvPr id="0" name=""/>
        <dsp:cNvSpPr/>
      </dsp:nvSpPr>
      <dsp:spPr>
        <a:xfrm>
          <a:off x="5919170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19170" y="1174651"/>
        <a:ext cx="165614" cy="166060"/>
      </dsp:txXfrm>
    </dsp:sp>
    <dsp:sp modelId="{97A49E55-A22F-4049-9124-7E1525B61239}">
      <dsp:nvSpPr>
        <dsp:cNvPr id="0" name=""/>
        <dsp:cNvSpPr/>
      </dsp:nvSpPr>
      <dsp:spPr>
        <a:xfrm>
          <a:off x="6253970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Interview  22 instructors </a:t>
          </a:r>
        </a:p>
      </dsp:txBody>
      <dsp:txXfrm>
        <a:off x="6281856" y="809523"/>
        <a:ext cx="1060229" cy="896316"/>
      </dsp:txXfrm>
    </dsp:sp>
    <dsp:sp modelId="{75A8704A-EAE1-4F4E-9EAB-4599D9FA9E78}">
      <dsp:nvSpPr>
        <dsp:cNvPr id="0" name=""/>
        <dsp:cNvSpPr/>
      </dsp:nvSpPr>
      <dsp:spPr>
        <a:xfrm>
          <a:off x="7481571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481571" y="1174651"/>
        <a:ext cx="165614" cy="166060"/>
      </dsp:txXfrm>
    </dsp:sp>
    <dsp:sp modelId="{A9152AE6-FE06-46F5-A5CE-36466820A83C}">
      <dsp:nvSpPr>
        <dsp:cNvPr id="0" name=""/>
        <dsp:cNvSpPr/>
      </dsp:nvSpPr>
      <dsp:spPr>
        <a:xfrm>
          <a:off x="7816372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sp:txBody>
      <dsp:txXfrm>
        <a:off x="7844258" y="809523"/>
        <a:ext cx="1060229" cy="896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57504D-2AA6-4E59-B444-EFDD20AD7ABE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B63646-9F42-40B4-BE21-19B74B7F4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4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B4C5C0-72B6-436C-AD58-C3C11231B49B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7B76BB-CCFA-43FC-B0EE-8F34649D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00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8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21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10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4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B76BB-CCFA-43FC-B0EE-8F34649DA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4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B76BB-CCFA-43FC-B0EE-8F34649DA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73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8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92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89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8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16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29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11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6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97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73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10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70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13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87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5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57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03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97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22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61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lvl="1">
              <a:lnSpc>
                <a:spcPct val="200000"/>
              </a:lnSpc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055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44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728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29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Garrison’s model:</a:t>
            </a:r>
            <a:r>
              <a:rPr lang="en-US" baseline="0" dirty="0"/>
              <a:t> 3 inter-related part.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14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4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46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067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0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89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10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861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800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92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74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38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0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086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212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689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68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99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318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973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146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05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271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0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336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683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047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08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562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762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015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689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52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93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87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2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04" y="3688697"/>
            <a:ext cx="7942596" cy="148599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 spc="0" baseline="0">
                <a:solidFill>
                  <a:schemeClr val="bg1"/>
                </a:solidFill>
                <a:latin typeface="Berlin Sans FB Demi" panose="020E0802020502020306" pitchFamily="34" charset="0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415" y="1"/>
            <a:ext cx="326602" cy="10537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92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853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111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67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20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028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406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67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86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54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71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5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417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18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18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18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F9FB354-EC18-4C15-ABB9-5F8C02FF1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4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6C463AB-BC0B-4EAB-B633-6C8080B00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5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D18CA92-D5D2-40DE-9E01-9D2775488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65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983532E-D614-4C0D-A25D-8746C9C97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27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A669F3-90C0-42CE-A655-820E8E8BE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193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7FB28EC-E65D-40D4-A184-8CAF0D67A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460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54CCE02-B25A-41DD-BFA4-43EF90DDF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475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06F6AF4-B628-4CD5-9834-4CBDE3AF6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33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BCF8CDA-4512-4A87-9EB1-8D58DD2B1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003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513DDE4-3526-4F85-8C93-8EA70E6A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11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073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3DC6484-75BB-47C9-9B97-C68774E2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449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423D5C2-0884-4653-A4F8-3BE47BC5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152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9C7E871-81E5-4CE5-8329-1BBD98E54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385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49E8778-227E-4F80-B7BE-39162C98A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659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926E80-E4F0-4111-9DEE-A2D3FD550D55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8470778-8C87-49A5-A164-00AFC41FF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965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5DB9C62-B939-4A38-B38B-92596E87DDB3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4513DA7-1643-4390-9C5E-7AF666B24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712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1C56C5B-308D-49ED-87EC-594E5DD7960E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7C28DA6-8BEE-41BD-BA2B-A0981B36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266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6E201A8-D376-4BBE-ADCA-4AE83EB4230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D6B4A51-D05C-42D5-AEDF-CF8741322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321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D7E7327-1D4A-453D-BA05-215B4EA410F9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9A99319-4A73-409C-B0BB-1A71C597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332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1955091-C5B6-4539-9007-51B9FCDB359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16250BC-8ABB-4583-9812-76C2E6E5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9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163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47464D2-9705-45CB-A668-0F3750980A9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371B017-2163-40A1-B34A-4AA1EED4B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029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B2EBF13-1734-4A47-B80E-1F520E3A66A1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DADE71F-930F-4BEC-9488-911E974BA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108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07126F3-0DC3-47BD-A09F-D16D057091B6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81DA490-4433-4D04-BED2-D6C2C35AD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5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41B3A81-8EAE-4FAE-A619-1E80B6C4F76A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743CC8F-7058-4FF3-BD0F-FB98EA411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771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41F8718-7E37-4046-BE0E-C6A37290D16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5B48F60-8BEA-4398-AE07-DA9172A63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038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3664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719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2560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1815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880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268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8697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1190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4130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0095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686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222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BE722-59AF-4691-989E-582B68C8B1FD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A7262F-15C6-4555-A40E-D4DE2D9D8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052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91C06B-BEE7-4B93-ABA3-C33C1E0DED8F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AB6B85-E204-4728-9E33-E07894FDC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24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CEC6C7-AB8B-41B1-90B6-2D453E3B9939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6635F4-EF56-4435-97E1-938F38EA2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415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315D2F-B293-43BB-81B0-78090F9217D5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45A449-A86E-4646-9243-73EFFB64D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30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458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FF782A-8D06-42C6-AA52-1D92AFCE7B0C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33609B-FFB0-4A7F-A2FF-B2C657D4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81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08576A-62FF-4151-A651-3770273EC171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65C011-E9AA-4AA4-9DEA-40E7341C3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010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FC4A83-9CDA-41CB-8A41-84D04E0CC832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596717-C306-484C-B528-083EB49D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33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56212F-1E32-4BC6-A462-663ACBB5C922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026DB6-4D30-4EC2-A277-A5375584F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429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78B13C-FEAF-486D-908C-8CC4A58B6916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23960E-9C15-48BD-B78F-335A18C9B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493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20A419-9A9E-4DFA-9510-A9F602D4976F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5E226A-C0CB-45C6-B950-CB0817248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9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CD5D01-7FA8-4A45-ABF3-90B53E7EBA8A}" type="datetimeFigureOut">
              <a:rPr lang="en-US"/>
              <a:pPr>
                <a:defRPr/>
              </a:pPr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3CEC01-D3AF-4705-B82D-2B6808FD4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9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7B974B-A1DE-46E7-9694-5085BC9E9562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68FDB3-E056-4186-890A-A97BC8A5C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42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2FEFDD-9517-442A-BFDC-08057E161A6D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713EA5-5693-4495-97CA-E936A417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31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C0B6C-5558-4D35-988B-EA3A0C1001FB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64295-2D25-4F3D-A765-E714FEAA1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6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78DCFC-1A48-45A9-91B1-5C23622D59CB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DF7E8D-1301-4289-89FB-B03DB788C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3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3416048"/>
            <a:ext cx="6802482" cy="494412"/>
          </a:xfrm>
        </p:spPr>
        <p:txBody>
          <a:bodyPr anchor="ctr">
            <a:noAutofit/>
          </a:bodyPr>
          <a:lstStyle>
            <a:lvl1pPr>
              <a:defRPr sz="4400" b="1" i="0" spc="0" baseline="0">
                <a:solidFill>
                  <a:srgbClr val="FFFFFF"/>
                </a:solidFill>
                <a:latin typeface="Georgia Pro Cond" panose="02040506050405020303" pitchFamily="18" charset="0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945804"/>
            <a:ext cx="3700462" cy="336549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2845" y="572590"/>
            <a:ext cx="83341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44137" y="6354415"/>
            <a:ext cx="8342812" cy="52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66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80322B-E2D8-404C-9B5D-20EB701C2B09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1AC3E9-2364-4B54-92BA-3838210A8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2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33B2F3-C3C4-4917-9651-08EA038D0B4E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B3ABDF-FD52-4880-BE01-0EC973A9F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95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677B35-3DF9-498F-AA50-A98FA12246DF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F9080A-D36F-4F6C-9E9D-6120E7C11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7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BF7AB3-67D7-4999-99C8-32B055F33D4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7C315D-A219-4096-A785-01FF14183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1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89832A-F86B-42B2-B93B-96DDEF4D01C4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62369-CFE6-4AF6-B183-99CAD8DB5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3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827AD9-6050-4E0F-852D-3F788738CCB2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1E9723-B3B1-4C30-A367-070096F7C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81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0AA409-7A25-409D-B655-25ED289DB2FB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8F8D8E-5F14-4805-BEBB-2A2A81BBA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6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49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21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1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548845"/>
            <a:ext cx="9144000" cy="30915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0" y="4721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073417"/>
            <a:ext cx="8015594" cy="502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090253" y="6392092"/>
            <a:ext cx="440992" cy="4746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5363" y="6443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36F273C-9302-4EE3-8F13-E17C1857F5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: Single Corner Snipped 3">
            <a:extLst>
              <a:ext uri="{FF2B5EF4-FFF2-40B4-BE49-F238E27FC236}">
                <a16:creationId xmlns:a16="http://schemas.microsoft.com/office/drawing/2014/main" id="{6F5E561A-5013-43BC-AF29-C83F7AC66D45}"/>
              </a:ext>
            </a:extLst>
          </p:cNvPr>
          <p:cNvSpPr/>
          <p:nvPr userDrawn="1"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464" y="435426"/>
            <a:ext cx="5791199" cy="731000"/>
          </a:xfrm>
        </p:spPr>
        <p:txBody>
          <a:bodyPr>
            <a:noAutofit/>
          </a:bodyPr>
          <a:lstStyle>
            <a:lvl1pPr>
              <a:defRPr sz="4000" b="1" i="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117210321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07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31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54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35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41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97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79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1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62C9271-6EA8-4F03-8AD5-0355930B3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64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DA40114-AE12-44C1-B592-7E033694C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548845"/>
            <a:ext cx="9144000" cy="30915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0" y="4721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073417"/>
            <a:ext cx="8015594" cy="502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090253" y="6392092"/>
            <a:ext cx="440992" cy="4746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5363" y="6443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36F273C-9302-4EE3-8F13-E17C1857F5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464" y="435426"/>
            <a:ext cx="5791199" cy="731000"/>
          </a:xfrm>
        </p:spPr>
        <p:txBody>
          <a:bodyPr>
            <a:noAutofit/>
          </a:bodyPr>
          <a:lstStyle>
            <a:lvl1pPr>
              <a:defRPr sz="4000" b="1" i="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2540821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3" indent="0">
              <a:buNone/>
              <a:defRPr sz="1350"/>
            </a:lvl2pPr>
            <a:lvl3pPr marL="685765" indent="0">
              <a:buNone/>
              <a:defRPr sz="1200"/>
            </a:lvl3pPr>
            <a:lvl4pPr marL="1028648" indent="0">
              <a:buNone/>
              <a:defRPr sz="1050"/>
            </a:lvl4pPr>
            <a:lvl5pPr marL="1371530" indent="0">
              <a:buNone/>
              <a:defRPr sz="1050"/>
            </a:lvl5pPr>
            <a:lvl6pPr marL="1714412" indent="0">
              <a:buNone/>
              <a:defRPr sz="1050"/>
            </a:lvl6pPr>
            <a:lvl7pPr marL="2057295" indent="0">
              <a:buNone/>
              <a:defRPr sz="1050"/>
            </a:lvl7pPr>
            <a:lvl8pPr marL="2400177" indent="0">
              <a:buNone/>
              <a:defRPr sz="1050"/>
            </a:lvl8pPr>
            <a:lvl9pPr marL="274306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0A4B781-5CCA-48D3-9D00-03F59DCE5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78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C86E75A-B6F9-4F75-8323-CBE6A84A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09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5" indent="0">
              <a:buNone/>
              <a:defRPr sz="1350" b="1"/>
            </a:lvl3pPr>
            <a:lvl4pPr marL="1028648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5" indent="0">
              <a:buNone/>
              <a:defRPr sz="1350" b="1"/>
            </a:lvl3pPr>
            <a:lvl4pPr marL="1028648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1E5C555-146F-48A6-AF39-E5A02D3E9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33A6189-BED1-41D3-A20A-CBACA702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0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A9BF4F3-9D45-4E49-BF4A-42A47BD70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81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5" indent="0">
              <a:buNone/>
              <a:defRPr sz="750"/>
            </a:lvl3pPr>
            <a:lvl4pPr marL="1028648" indent="0">
              <a:buNone/>
              <a:defRPr sz="675"/>
            </a:lvl4pPr>
            <a:lvl5pPr marL="1371530" indent="0">
              <a:buNone/>
              <a:defRPr sz="675"/>
            </a:lvl5pPr>
            <a:lvl6pPr marL="1714412" indent="0">
              <a:buNone/>
              <a:defRPr sz="675"/>
            </a:lvl6pPr>
            <a:lvl7pPr marL="2057295" indent="0">
              <a:buNone/>
              <a:defRPr sz="675"/>
            </a:lvl7pPr>
            <a:lvl8pPr marL="2400177" indent="0">
              <a:buNone/>
              <a:defRPr sz="675"/>
            </a:lvl8pPr>
            <a:lvl9pPr marL="274306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AA3774D-4684-4B92-A0BB-7A6EF7853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5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5" indent="0">
              <a:buNone/>
              <a:defRPr sz="1800"/>
            </a:lvl3pPr>
            <a:lvl4pPr marL="1028648" indent="0">
              <a:buNone/>
              <a:defRPr sz="1500"/>
            </a:lvl4pPr>
            <a:lvl5pPr marL="1371530" indent="0">
              <a:buNone/>
              <a:defRPr sz="1500"/>
            </a:lvl5pPr>
            <a:lvl6pPr marL="1714412" indent="0">
              <a:buNone/>
              <a:defRPr sz="1500"/>
            </a:lvl6pPr>
            <a:lvl7pPr marL="2057295" indent="0">
              <a:buNone/>
              <a:defRPr sz="1500"/>
            </a:lvl7pPr>
            <a:lvl8pPr marL="2400177" indent="0">
              <a:buNone/>
              <a:defRPr sz="1500"/>
            </a:lvl8pPr>
            <a:lvl9pPr marL="274306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5" indent="0">
              <a:buNone/>
              <a:defRPr sz="750"/>
            </a:lvl3pPr>
            <a:lvl4pPr marL="1028648" indent="0">
              <a:buNone/>
              <a:defRPr sz="675"/>
            </a:lvl4pPr>
            <a:lvl5pPr marL="1371530" indent="0">
              <a:buNone/>
              <a:defRPr sz="675"/>
            </a:lvl5pPr>
            <a:lvl6pPr marL="1714412" indent="0">
              <a:buNone/>
              <a:defRPr sz="675"/>
            </a:lvl6pPr>
            <a:lvl7pPr marL="2057295" indent="0">
              <a:buNone/>
              <a:defRPr sz="675"/>
            </a:lvl7pPr>
            <a:lvl8pPr marL="2400177" indent="0">
              <a:buNone/>
              <a:defRPr sz="675"/>
            </a:lvl8pPr>
            <a:lvl9pPr marL="274306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F9B4B35-5609-4925-A705-1F0140685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34F56E9-5A83-42B3-908E-4F98F476B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0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00031DB-6887-4FF5-8AFA-FF9A752D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07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73CB40E-3122-4E6A-9C95-323941F1E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05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0AF2FF0-C383-428F-AA18-6ED1B6804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0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83" indent="0" algn="ctr">
              <a:buNone/>
              <a:defRPr/>
            </a:lvl2pPr>
            <a:lvl3pPr marL="685765" indent="0" algn="ctr">
              <a:buNone/>
              <a:defRPr/>
            </a:lvl3pPr>
            <a:lvl4pPr marL="1028648" indent="0" algn="ctr">
              <a:buNone/>
              <a:defRPr/>
            </a:lvl4pPr>
            <a:lvl5pPr marL="1371530" indent="0" algn="ctr">
              <a:buNone/>
              <a:defRPr/>
            </a:lvl5pPr>
            <a:lvl6pPr marL="1714412" indent="0" algn="ctr">
              <a:buNone/>
              <a:defRPr/>
            </a:lvl6pPr>
            <a:lvl7pPr marL="2057295" indent="0" algn="ctr">
              <a:buNone/>
              <a:defRPr/>
            </a:lvl7pPr>
            <a:lvl8pPr marL="2400177" indent="0" algn="ctr">
              <a:buNone/>
              <a:defRPr/>
            </a:lvl8pPr>
            <a:lvl9pPr marL="27430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00ECB7A-C0EE-412D-A514-9C4719F62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09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76AD390-2AFB-486B-8318-2D51B36A3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19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B5283D2-B1D6-4AB3-A469-3B214ACD2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94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0A5031D-71D3-45F6-9103-46B913F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54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1FECF38-9690-4C28-BB0E-C250081D2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17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3D92645-D6E6-42BE-B02A-7A13C6AD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13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0BF7D49-C9D6-41AB-A8CA-5766D477F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26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A223040-9AB5-47EA-896A-04ED03070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93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241E2EE-0EFD-4CA5-93FB-8FD38449A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4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116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D0D6014-BA5D-4D47-AE8B-5C0B90F55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72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B34102A-0678-4544-BB21-574EC3664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11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DC3FC9D-A158-4CFE-8278-76C0F056D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72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B27220E-088F-480B-A621-1E47AD686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79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6A76422-D156-47FA-8621-EEC9699CB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5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D6CE222-40C6-4622-89DB-112E0F9DB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0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736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20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32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7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65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3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69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4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6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043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775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038D1-0D59-4B48-9EB2-7BB732C0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2D2-907D-4365-83F1-8DF8273DDCF5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C4AA-328A-4630-9538-00E86EDF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6841-0416-46CA-A498-8BB78913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1628F-8715-46ED-8A22-EA9E9983C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36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FB9C3-C54B-4EA1-A436-FD201E62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39165-2263-4B60-ADBF-108A5C0E9F08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725F5-4517-4DDB-AD46-3D15FC68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7778A-B3DC-43CB-A0D9-685C2731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B3F67-FEBA-46CB-BED7-32AB6230D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33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42308-0352-4BBC-8E31-BBDC2375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3276B-E43D-4EF2-BBC9-59384ADBF748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A3972-6C0C-4818-829D-A7F7867C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AE3C9-8772-4189-85D1-93A70D99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0AE2-DEBE-4BEE-AFB7-2C19CBF6C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54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267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BD75F4-8956-4B98-B748-03AE6C840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85757-C021-415C-B918-B59BE45BE238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B5F4A0-61F3-4D26-B8F6-4F96CD5B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7228D7-BA49-4F58-A304-0FA65E18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7D51-702C-43D1-83BC-EAAAC732E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8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55A3E2-2725-45F7-81FB-DDCB1472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64EE5-40E6-44E1-B72A-15D7DCE0E0AA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E87D1E-430C-41F4-8A86-94B21E2BC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EA4E02-9DE6-49AF-84E2-23D2DB82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D9ADD-5438-4A22-A732-CDD54A562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84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51B05B5-1C94-42C4-8CD7-7160BDCC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A70A6-CB11-4553-A55D-52B1F27115C5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9329CB-306E-4EF2-B3E8-9187F8F8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73E5E0-8631-4021-9BEE-CEC615D8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D6FA3-BBED-4863-8998-11FF0F5F7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866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3B32FD-FF15-4AAB-AD7C-8AF767DD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AAEFC-AAB0-412E-96CB-8989EFF4122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3BFBDA-0467-473E-9A5B-5A336CC1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285238-6631-405B-8AD7-E6133709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AFE2-B4C6-416C-BF84-03DAFEA17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38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D83241-48AC-4890-8E7F-D942C8D5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B56ED-44BD-47C0-9409-1B4B652081F1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F0D561-9AEF-43BC-9973-FE1A3E40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751F20-058C-4CA0-94C0-76A0B9CF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90EE2-F43E-4BA3-80CB-D7507A2B6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550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4A6239-3F06-4748-B86D-4F609196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9443C-A40F-46A3-829B-CC1C4E821E8D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45549E-9B2F-479C-A352-74230969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0AA49D-1CEA-426C-9CB7-9565A5D4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80B52-9E74-4CAE-B861-5F28D0FE9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24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36B3-CBA0-4684-9E8A-B38BAE6D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32DA-784F-424E-93A3-F5D2E80994AF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068AA-269A-43E6-A623-37073ED8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5BA49-E5EF-4C75-A440-A20F85AB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2396-3E03-4F9A-A5B5-3B83BF1AC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148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CDE2C-C43A-44CB-AD2C-F8683252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91DE7-39A6-4B2F-A6C7-4DEDE0696691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CF5B8-A30E-4ABF-A7E7-9CED1EB9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D34A4-C634-41FF-90BB-E9396324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91F81-018D-4869-BA3E-B599467B8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83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2291-5850-4583-8F67-B270165B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2CED49-37FD-49E4-B151-4523294A3167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F19F8-308E-4B82-B37F-EEB9EC44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24C58-5591-41E6-8D54-B5C19DD7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680747-5F88-4054-A741-6B8A62A31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901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D96B3-989A-402E-AF96-FE7F129D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3A1F5D-E9CB-423A-96DD-42D8ABF4A7F0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A6DA9-EFCB-4981-8C06-36DC217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BB200-E39A-4248-AA39-C5113F6C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5B7D43-A2C9-4C3E-80CC-DC383F76B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1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365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46CA0-F493-40D6-84DD-D92492F7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F77615-0D1A-43BE-B77F-A78911671C0C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84373-3BEC-4DA4-80EF-15346395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CC8C-DB91-4892-A97E-1D140A95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4E1EA5-25CA-4215-8CD5-3CC2964B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69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3187C-28C3-41AE-8010-1388CED3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488013-CBE2-4101-8267-59F69259B2D7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86031-D962-41D1-8D2B-7241C5DAD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96E1D-8B2C-4AAE-94A6-18BC501F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704719-B172-4FE9-A814-406FF54D3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729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1E9866-0FD8-4EC8-9BA8-170FD7C6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15BB25-4E38-4A94-94EF-AEB1E3E2D939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ECEA8D-48EA-4A3D-B4D0-98825317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D0161-C5AC-401C-BB49-19CB29CA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4B0AEF-9249-4FC9-BAAD-A67226390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575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C026CD-9BAD-465C-B503-622DF3C7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6F818F-E353-437C-AFAB-6B90B366BA1F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B4DFF-ACFC-459B-8195-6C34AE7A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B83FF-1425-49FD-B1F2-06358980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A2DFAA-5AB6-4FA4-A6B5-0408F9E9E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45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F09CF-6B3C-47C7-932C-2EF4E4CA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A9EB10-63D2-49B3-B17B-0B471DA45464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C377B-DDCD-4BD2-AE43-27134E68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9EC00-ECFF-4975-A4A4-069BA86A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01FB97-A633-4098-9C9F-65BCE9822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715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AFD72-B5D5-4DB4-ABEC-77AC29200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C6748B-5178-49F0-9CE2-5F941203FEA3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9105B-C2B1-4740-A98F-FD02CF58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19F05-653F-43A9-8AAB-FBAEEB6A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1B1FE3-C43C-41D8-989C-119E05F2F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073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76B58-98E5-4CD9-B80A-83011462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5039C4-C0E5-4FD3-8F8B-521780DAADB4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DA44E-31E4-4CE3-9B92-C2F31364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9F7F9-636F-4432-85F4-1567F654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F4F0D4-CD59-4E78-971C-C3FC376F2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2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E13E1-5298-44F8-9E4E-AA8ABECA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6FC115-977D-43CC-B311-B32F94DCE9A8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47FAF-8840-4FB8-BE19-A80919252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EE4F-CFDD-4121-AC5D-53B19A2E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6829DC-7580-4C7D-B51C-1C6B5B39B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037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83BC8-048F-404D-B337-6ACCD48D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3D1A68-769D-44B6-9488-88180838C5D2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2E796-8551-48B3-8BB9-1BD12D68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D510C-2339-4DB8-90E2-F455CAE7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4B1F1B-B37A-49B6-B9BC-50ED8ADD6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054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891" y="846139"/>
            <a:ext cx="73543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892" y="2119918"/>
            <a:ext cx="6802482" cy="428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67249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33C89-E9E9-4A8B-A18D-F369F1F8C9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7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31" r:id="rId4"/>
  </p:sldLayoutIdLst>
  <p:transition spd="slow">
    <p:push dir="u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u="none" kern="100" spc="0">
          <a:solidFill>
            <a:srgbClr val="C00000"/>
          </a:solidFill>
          <a:latin typeface="Lucida Bright" panose="02040602050505020304" pitchFamily="18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>
            <a:lumMod val="50000"/>
            <a:lumOff val="50000"/>
          </a:schemeClr>
        </a:buClr>
        <a:buSzPct val="100000"/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b="0" i="0" u="none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2/18/2019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3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788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788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788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6E28F1-C2F7-404D-85D1-36020DF08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0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5pPr>
      <a:lvl6pPr marL="257175"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6pPr>
      <a:lvl7pPr marL="514350"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7pPr>
      <a:lvl8pPr marL="771525"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8pPr>
      <a:lvl9pPr marL="1028700" algn="ctr" rtl="0" eaLnBrk="0" fontAlgn="base" hangingPunct="0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1575" b="1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b="1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1125" b="1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1125" b="1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125" b="1">
          <a:solidFill>
            <a:schemeClr val="tx1"/>
          </a:solidFill>
          <a:latin typeface="+mn-lt"/>
        </a:defRPr>
      </a:lvl5pPr>
      <a:lvl6pPr marL="1414463" indent="-1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1671638" indent="-1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1928813" indent="-1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2185988" indent="-1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8FD2DC-F070-4B10-A811-630E0471622C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F976F9-AA0F-4019-BE60-08D449BC6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2/17/2019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0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52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F50FEA-AABD-4780-842F-E460BDCE2F49}" type="datetimeFigureOut">
              <a:rPr lang="en-US">
                <a:cs typeface="Arial" panose="020B0604020202020204" pitchFamily="34" charset="0"/>
              </a:rPr>
              <a:pPr>
                <a:defRPr/>
              </a:pPr>
              <a:t>2/17/2019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7E88584-630E-4E88-B9AD-3D3108332ADD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1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C2746-64E0-492B-B02D-E29670BE2F17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A61CA49-B2AF-4ED9-85EC-8A57D1FB872C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7F840B0-81FF-447B-8482-B77341343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1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5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5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B60C5D-B207-48AC-95EE-348D89849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5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342883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685765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028648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37153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800" b="1">
          <a:solidFill>
            <a:schemeClr val="tx1"/>
          </a:solidFill>
          <a:latin typeface="+mn-lt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1500" b="1">
          <a:solidFill>
            <a:schemeClr val="tx1"/>
          </a:solidFill>
          <a:latin typeface="+mn-lt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1500" b="1">
          <a:solidFill>
            <a:schemeClr val="tx1"/>
          </a:solidFill>
          <a:latin typeface="+mn-lt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500" b="1">
          <a:solidFill>
            <a:schemeClr val="tx1"/>
          </a:solidFill>
          <a:latin typeface="+mn-lt"/>
        </a:defRPr>
      </a:lvl5pPr>
      <a:lvl6pPr marL="1885853" indent="-17144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228736" indent="-17144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2571619" indent="-17144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2914501" indent="-17144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4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5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5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6176AE-C577-48E0-91B9-020155F67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1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800" b="1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1500" b="1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1500" b="1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500" b="1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4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Placeholder 1">
            <a:extLst>
              <a:ext uri="{FF2B5EF4-FFF2-40B4-BE49-F238E27FC236}">
                <a16:creationId xmlns:a16="http://schemas.microsoft.com/office/drawing/2014/main" id="{4BDB30A5-A1C2-4F60-846A-45035A008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3971" name="Text Placeholder 2">
            <a:extLst>
              <a:ext uri="{FF2B5EF4-FFF2-40B4-BE49-F238E27FC236}">
                <a16:creationId xmlns:a16="http://schemas.microsoft.com/office/drawing/2014/main" id="{52F869D6-97A8-4E52-BDBE-873BDE5A4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752E5-3E0F-4105-BB4B-D379F0D56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D9DFD6-6A66-403D-9D16-7C94A564F868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630EE-8DE8-4D1A-8BCC-DA65C99D8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F6ACA-1344-439A-B4BF-EE736252A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AAD7E5-3966-4218-9B96-DF4A60E74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2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514350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defTabSz="51435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3429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6858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Placeholder 1">
            <a:extLst>
              <a:ext uri="{FF2B5EF4-FFF2-40B4-BE49-F238E27FC236}">
                <a16:creationId xmlns:a16="http://schemas.microsoft.com/office/drawing/2014/main" id="{A43EEA92-4E74-4E3C-8DCA-0A6DC1A4ED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5843" name="Text Placeholder 2">
            <a:extLst>
              <a:ext uri="{FF2B5EF4-FFF2-40B4-BE49-F238E27FC236}">
                <a16:creationId xmlns:a16="http://schemas.microsoft.com/office/drawing/2014/main" id="{3B63428B-5B29-4FFF-BBAB-DD81B9876D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64115-D417-43AC-95CD-3132FD1C1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D3C6D64-DC6C-4BB0-851A-5EBDAC0FF015}" type="datetimeFigureOut">
              <a:rPr lang="en-US"/>
              <a:pPr>
                <a:defRPr/>
              </a:pPr>
              <a:t>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D6EBB-C4A9-4673-985A-39CE2692D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3E664-0D6D-4CF2-B566-8E510A861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2CA8C90-B68D-4209-95B6-212C9FD5C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2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7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cid:ii_15c92e49961fb568" TargetMode="Externa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usatoday.com/story/tech/news/2018/01/03/ces-2018-your-guide-biggest-consumer-electronics-show/1000778001/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trainingshare.com/twio-clip.php" TargetMode="Externa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g"/><Relationship Id="rId4" Type="http://schemas.openxmlformats.org/officeDocument/2006/relationships/image" Target="../media/image19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eschoolnews.com/2018/05/01/3-amazing-ways-our-district-is-using-ar-and-vr/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eschoolnews.com/2018/05/01/3-amazing-ways-our-district-is-using-ar-and-vr/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urtbonk.com/hololens.html" TargetMode="External"/><Relationship Id="rId2" Type="http://schemas.openxmlformats.org/officeDocument/2006/relationships/hyperlink" Target="https://hololens.reality.news/news/hololens-assists-live-surgery-0178887/" TargetMode="Externa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curtbonk.com/hololens2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insidehighered.com/news/2017/12/19/more-faculty-members-are-using-oer-survey-finds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ls.ca/events/open-education-ontario-summit" TargetMode="External"/><Relationship Id="rId2" Type="http://schemas.openxmlformats.org/officeDocument/2006/relationships/hyperlink" Target="https://www.slideshare.net/David_Porter" TargetMode="Externa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-S-5EfwpFOk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urtbonk.com/san-quentin.html" TargetMode="External"/><Relationship Id="rId7" Type="http://schemas.openxmlformats.org/officeDocument/2006/relationships/image" Target="../media/image48.png"/><Relationship Id="rId2" Type="http://schemas.openxmlformats.org/officeDocument/2006/relationships/hyperlink" Target="https://www.usatoday.com/story/tech/2018/07/25/california-youth-learning-code-prison-help-san-quentin-inmates/810122002/" TargetMode="Externa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www.cnn.com/2016/01/14/living/titanosaur-new-dinosaur-on-display-new-york-irpt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cnn.com/2018/09/27/world/new-giant-dinosaur-brontosaurus-relative/index.html" TargetMode="Externa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chicagotribune.com/business/ct-college-craft-beer-offer-classes-20160120-story.html" TargetMode="Externa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hyperlink" Target="http://curtbonk.com/jetsons24.html" TargetMode="External"/><Relationship Id="rId7" Type="http://schemas.openxmlformats.org/officeDocument/2006/relationships/image" Target="../media/image66.png"/><Relationship Id="rId2" Type="http://schemas.openxmlformats.org/officeDocument/2006/relationships/hyperlink" Target="https://www.chronicle.com/article/Hey-Alexa-Should-We-Bring/244129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://curtbonk.com/jetsons44.html" TargetMode="External"/><Relationship Id="rId9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computing.org/" TargetMode="External"/><Relationship Id="rId7" Type="http://schemas.openxmlformats.org/officeDocument/2006/relationships/image" Target="../media/image71.png"/><Relationship Id="rId2" Type="http://schemas.openxmlformats.org/officeDocument/2006/relationships/hyperlink" Target="http://www.news.gatech.edu/2017/01/09/jill-watson-round-three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hyperlink" Target="http://donaldclarkplanb.blogspot.co.uk/2016/12/bot-teacher-that-impressed-and-fooled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hyperlink" Target="http://www.agmoocs.in/" TargetMode="Externa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icadthai.com/articles/education-4-0/" TargetMode="External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hyperlink" Target="http://routledge-ny.com/books/details/9781138807419/" TargetMode="Externa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gazine.clomedia.com/issue/october-2018/" TargetMode="External"/><Relationship Id="rId2" Type="http://schemas.openxmlformats.org/officeDocument/2006/relationships/hyperlink" Target="https://magazine.clomedia.com/issue/october-2018/teaching-the-world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class-central.com/report/mooc-providers-list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www.edx.org/cours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hyperlink" Target="https://www.edx.org/cours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www.edsurge.com/news/2018-05-21-the-second-wave-of-mooc-hype-is-here-and-it-s-online-degree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campustechnology.com/articles/2018/09/12/courseras-ceo-on-the-evolving-meaning-of-mooc.aspx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insidehighered.com/news/2018/10/12/edx-launches-nine-low-cost-online-degrees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www.insidehighered.com/digital-learning/blogs/technology-and-learning/future-professional-credentialing-engagemen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www.coursera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class-central.com/report/futurelearn-coventry-university-roll-50-online-degrees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www.class-central.com/pricing-charts/mooc-based-degree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www.class-central.com/mooc/2860/coursera-a-life-of-happiness-and-fulfillment" TargetMode="Externa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5.png"/><Relationship Id="rId7" Type="http://schemas.openxmlformats.org/officeDocument/2006/relationships/image" Target="../media/image127.png"/><Relationship Id="rId2" Type="http://schemas.openxmlformats.org/officeDocument/2006/relationships/hyperlink" Target="https://www.class-central.com/report/dr-chuck-graduate-ceremony-python-specialization/" TargetMode="External"/><Relationship Id="rId1" Type="http://schemas.openxmlformats.org/officeDocument/2006/relationships/slideLayout" Target="../slideLayouts/slideLayout140.xml"/><Relationship Id="rId6" Type="http://schemas.openxmlformats.org/officeDocument/2006/relationships/hyperlink" Target="http://trainingshare.com/speaker16.html" TargetMode="External"/><Relationship Id="rId5" Type="http://schemas.openxmlformats.org/officeDocument/2006/relationships/hyperlink" Target="http://trainingshare.com/speaker54.html" TargetMode="External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www.chronicle.com/article/Top-5-MOOC-Providers-by-Number/244090?cid=cp216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highered.com/news/2018/10/12/edx-launches-nine-low-cost-online-degrees" TargetMode="External"/><Relationship Id="rId7" Type="http://schemas.openxmlformats.org/officeDocument/2006/relationships/image" Target="../media/image114.png"/><Relationship Id="rId2" Type="http://schemas.openxmlformats.org/officeDocument/2006/relationships/hyperlink" Target="https://campustechnology.com/articles/2017/03/01/edx-expands-micromasters-programs-with-data-science-digital-leadership-and-more.aspx" TargetMode="Externa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://news.mit.edu/2018/mit-launches-new-mitx-micromasters-program-principles-manufacturing-0109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s://iblnews.org/2018/12/07/reinventing-the-college-degree-a-future-with-modular-credentials/" TargetMode="Externa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s://www.coursera.org/browse?utm_medium=email&amp;utm_source=marketing&amp;utm_campaign=aUAR4L-fEeW6i-NodUB9Qw&amp;languages=en" TargetMode="Externa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s://www.techrepublic.com/article/report-59-of-employed-data-scientists-learned-skills-on-their-own-or-via-a-mooc/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hyperlink" Target="https://www.coursetalk.com/" TargetMode="Externa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http://www.irrodl.org/index.php/irrodl/article/view/2448/3655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png"/><Relationship Id="rId4" Type="http://schemas.openxmlformats.org/officeDocument/2006/relationships/image" Target="../media/image15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youtube.com/watch?v=a-NLh58bIIk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theoutline.com/post/6293/reader-rabbit-history-the-learning-company-zoombinis-carmen-sandiego?zd=1&amp;zi=qmbuobk7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youtu.be/bZD5mQH4Ups" TargetMode="External"/><Relationship Id="rId9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A6C0CB-304F-4416-9F85-A8DC7643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11" y="726036"/>
            <a:ext cx="7872189" cy="379812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Changing: </a:t>
            </a:r>
            <a:b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Modest Little MOOC Studies to Help Save the Planet</a:t>
            </a:r>
            <a:b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A7D227A-CE6D-4F78-A327-614EDBC157B7}"/>
              </a:ext>
            </a:extLst>
          </p:cNvPr>
          <p:cNvSpPr txBox="1">
            <a:spLocks/>
          </p:cNvSpPr>
          <p:nvPr/>
        </p:nvSpPr>
        <p:spPr>
          <a:xfrm>
            <a:off x="1436968" y="3713278"/>
            <a:ext cx="6756055" cy="215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00" spc="0" baseline="0">
                <a:solidFill>
                  <a:schemeClr val="bg1"/>
                </a:solidFill>
                <a:latin typeface="Berlin Sans FB Demi" panose="020E0802020502020306" pitchFamily="34" charset="0"/>
                <a:ea typeface="+mj-ea"/>
                <a:cs typeface="Arial"/>
              </a:defRPr>
            </a:lvl1pPr>
          </a:lstStyle>
          <a:p>
            <a:pPr algn="ctr"/>
            <a:endParaRPr lang="en-US" dirty="0">
              <a:latin typeface="BentonSansCond Light" panose="02000606030000020004" pitchFamily="50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CF0132D-E6DA-4F87-801A-0CDE320AC11C}"/>
              </a:ext>
            </a:extLst>
          </p:cNvPr>
          <p:cNvSpPr txBox="1">
            <a:spLocks/>
          </p:cNvSpPr>
          <p:nvPr/>
        </p:nvSpPr>
        <p:spPr>
          <a:xfrm>
            <a:off x="470300" y="3292767"/>
            <a:ext cx="8203400" cy="3192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00" spc="0" baseline="0">
                <a:solidFill>
                  <a:schemeClr val="bg1"/>
                </a:solidFill>
                <a:latin typeface="Berlin Sans FB Demi" panose="020E0802020502020306" pitchFamily="34" charset="0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J. Bonk, Professor, IST, IU, cjbonk@Indiana.edu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Zhu, Doctoral Candidate, IST, IU, meinzhu@iu.edu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to class at the University of West Florida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Instructor: Dr.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Minkyoung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Kim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21, 2019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6" name="Title 1"/>
          <p:cNvSpPr>
            <a:spLocks noGrp="1"/>
          </p:cNvSpPr>
          <p:nvPr>
            <p:ph type="title"/>
          </p:nvPr>
        </p:nvSpPr>
        <p:spPr>
          <a:xfrm>
            <a:off x="2000250" y="1114425"/>
            <a:ext cx="6089240" cy="2257425"/>
          </a:xfrm>
        </p:spPr>
        <p:txBody>
          <a:bodyPr/>
          <a:lstStyle/>
          <a:p>
            <a:r>
              <a:rPr lang="en-US" altLang="en-US" sz="285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Fast Forward 30+ More Years…</a:t>
            </a:r>
            <a:br>
              <a:rPr lang="en-US" altLang="en-US" sz="3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700" dirty="0">
                <a:latin typeface="Tahoma" panose="020B0604030504040204" pitchFamily="34" charset="0"/>
                <a:cs typeface="Tahoma" panose="020B0604030504040204" pitchFamily="34" charset="0"/>
              </a:rPr>
              <a:t>“Anyone can now learn anything from anyone at any time.”</a:t>
            </a:r>
          </a:p>
        </p:txBody>
      </p:sp>
      <p:pic>
        <p:nvPicPr>
          <p:cNvPr id="978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9608" r="14761" b="4314"/>
          <a:stretch>
            <a:fillRect/>
          </a:stretch>
        </p:blipFill>
        <p:spPr bwMode="auto">
          <a:xfrm>
            <a:off x="2686050" y="3483770"/>
            <a:ext cx="3943350" cy="251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8948" name="Picture 4" descr="http://www.yourdictionary.com/images/main.fast-forw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14451"/>
            <a:ext cx="800100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2750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 instructors responded to the survey (10% response rate)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Homogeneous purposeful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2017; Patton, 2002)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Maximal variation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interviewees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review: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Reviewed 22 interviewees’ MOOCs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948D3-194C-4C1D-8384-BF44B70A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78" y="4241800"/>
            <a:ext cx="3048819" cy="20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988259"/>
              </p:ext>
            </p:extLst>
          </p:nvPr>
        </p:nvGraphicFramePr>
        <p:xfrm>
          <a:off x="62864" y="47636"/>
          <a:ext cx="8938259" cy="6703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3167">
                  <a:extLst>
                    <a:ext uri="{9D8B030D-6E8A-4147-A177-3AD203B41FA5}">
                      <a16:colId xmlns:a16="http://schemas.microsoft.com/office/drawing/2014/main" val="932521007"/>
                    </a:ext>
                  </a:extLst>
                </a:gridCol>
                <a:gridCol w="1157473">
                  <a:extLst>
                    <a:ext uri="{9D8B030D-6E8A-4147-A177-3AD203B41FA5}">
                      <a16:colId xmlns:a16="http://schemas.microsoft.com/office/drawing/2014/main" val="2967012757"/>
                    </a:ext>
                  </a:extLst>
                </a:gridCol>
                <a:gridCol w="1414690">
                  <a:extLst>
                    <a:ext uri="{9D8B030D-6E8A-4147-A177-3AD203B41FA5}">
                      <a16:colId xmlns:a16="http://schemas.microsoft.com/office/drawing/2014/main" val="1584354629"/>
                    </a:ext>
                  </a:extLst>
                </a:gridCol>
                <a:gridCol w="964561">
                  <a:extLst>
                    <a:ext uri="{9D8B030D-6E8A-4147-A177-3AD203B41FA5}">
                      <a16:colId xmlns:a16="http://schemas.microsoft.com/office/drawing/2014/main" val="3247053123"/>
                    </a:ext>
                  </a:extLst>
                </a:gridCol>
                <a:gridCol w="900257">
                  <a:extLst>
                    <a:ext uri="{9D8B030D-6E8A-4147-A177-3AD203B41FA5}">
                      <a16:colId xmlns:a16="http://schemas.microsoft.com/office/drawing/2014/main" val="4188251888"/>
                    </a:ext>
                  </a:extLst>
                </a:gridCol>
                <a:gridCol w="1093167">
                  <a:extLst>
                    <a:ext uri="{9D8B030D-6E8A-4147-A177-3AD203B41FA5}">
                      <a16:colId xmlns:a16="http://schemas.microsoft.com/office/drawing/2014/main" val="1202228989"/>
                    </a:ext>
                  </a:extLst>
                </a:gridCol>
                <a:gridCol w="964561">
                  <a:extLst>
                    <a:ext uri="{9D8B030D-6E8A-4147-A177-3AD203B41FA5}">
                      <a16:colId xmlns:a16="http://schemas.microsoft.com/office/drawing/2014/main" val="4084844666"/>
                    </a:ext>
                  </a:extLst>
                </a:gridCol>
                <a:gridCol w="1350383">
                  <a:extLst>
                    <a:ext uri="{9D8B030D-6E8A-4147-A177-3AD203B41FA5}">
                      <a16:colId xmlns:a16="http://schemas.microsoft.com/office/drawing/2014/main" val="625979330"/>
                    </a:ext>
                  </a:extLst>
                </a:gridCol>
              </a:tblGrid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Pseudonym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Country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Subject area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Platform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Gender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No. of O/B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No. of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Mode of the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12521177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Lucas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without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024155218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Branden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Udacity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589680309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Logan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070089059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Emma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2704511123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9332996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Jackson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Medicine and health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87249767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Samuel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56091589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Hannah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Blackboard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298094788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Ashley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4198779683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Andrew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UK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749202830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Emily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Medicine and health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53150045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Aiden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83549845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Henry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74128509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Joseph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Medicine and health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998606272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Joshua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58792718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60498384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Ethan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Business 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without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404628617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29945598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Paul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France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Computer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89426942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Fernando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Belgium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Research methods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Blackboard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39887566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Jacob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Netherland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31389409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Dylan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Israel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 without 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0877198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Analysis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28731"/>
              </p:ext>
            </p:extLst>
          </p:nvPr>
        </p:nvGraphicFramePr>
        <p:xfrm>
          <a:off x="377190" y="2094538"/>
          <a:ext cx="8345433" cy="339429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7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682">
                  <a:extLst>
                    <a:ext uri="{9D8B030D-6E8A-4147-A177-3AD203B41FA5}">
                      <a16:colId xmlns:a16="http://schemas.microsoft.com/office/drawing/2014/main" val="1749075409"/>
                    </a:ext>
                  </a:extLst>
                </a:gridCol>
              </a:tblGrid>
              <a:tr h="4998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RQs</a:t>
                      </a:r>
                      <a:endParaRPr lang="en-US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Data Sources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Data analysis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Tools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9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RQ1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Survey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Interview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Descriptive statistics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(</a:t>
                      </a:r>
                      <a:r>
                        <a:rPr lang="fr-FR" sz="1600" dirty="0" err="1">
                          <a:effectLst/>
                        </a:rPr>
                        <a:t>Elo</a:t>
                      </a:r>
                      <a:r>
                        <a:rPr lang="fr-FR" sz="1600" dirty="0">
                          <a:effectLst/>
                        </a:rPr>
                        <a:t> &amp; </a:t>
                      </a:r>
                      <a:r>
                        <a:rPr lang="fr-FR" sz="1600" dirty="0" err="1">
                          <a:effectLst/>
                        </a:rPr>
                        <a:t>Kyngäs</a:t>
                      </a:r>
                      <a:r>
                        <a:rPr lang="fr-FR" sz="1600" dirty="0">
                          <a:effectLst/>
                        </a:rPr>
                        <a:t>, 2008)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SPSS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/>
                        <a:t>RQ2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Survey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Interview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Descriptive statistics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SPSS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595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/>
                        <a:t>RQ3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Interview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Course review</a:t>
                      </a:r>
                      <a:endParaRPr lang="en-US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endParaRPr lang="fr-FR" sz="1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Trustworthiness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564D69-3220-49CD-8974-3866F9446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12" y="1209972"/>
            <a:ext cx="8531442" cy="5199001"/>
          </a:xfrm>
        </p:spPr>
        <p:txBody>
          <a:bodyPr>
            <a:noAutofit/>
          </a:bodyPr>
          <a:lstStyle/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Validity 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Experts review, think-aloud interview, and pilot test (EFA)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survey: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test and internal consistency reliability (Cronbach alpha) 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Triangulation: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sources, researchers, and methods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checks: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 transcriptions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debriefing: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 and colleagues 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Researcher reflexivity: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Constant reflection and be forthright with our positions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 description: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 the context, data sources, and analyses in detail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Prolonged engagement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Immerse in instructors’ MOOCs before the interview and continue reviewing the MOOCs after the interview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104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758191"/>
              </p:ext>
            </p:extLst>
          </p:nvPr>
        </p:nvGraphicFramePr>
        <p:xfrm>
          <a:off x="751840" y="1335831"/>
          <a:ext cx="7366000" cy="552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4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3350" y="1505887"/>
            <a:ext cx="8753475" cy="913463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majority of the MOOC instructors thought that these skills or attributes are not static, and that SDL as a set of skills can be educated or students’ personal attributes that can be changed.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263236" y="474219"/>
            <a:ext cx="6340764" cy="578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Perceptions of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105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56814609"/>
              </p:ext>
            </p:extLst>
          </p:nvPr>
        </p:nvGraphicFramePr>
        <p:xfrm>
          <a:off x="657225" y="3028951"/>
          <a:ext cx="7858125" cy="342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76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1" y="1505887"/>
            <a:ext cx="7847806" cy="384622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Emma’s understanding of SDL is more related to self-management and motivation. She said:</a:t>
            </a:r>
          </a:p>
          <a:p>
            <a:pPr marL="91440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think about self-directed learning, I think about students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managing their time and managing the coursework on their own, and how it fits into their schedules and their lives, how they interact with materials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what's going to keep them engaged.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Interview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725" y="1217901"/>
            <a:ext cx="8404102" cy="1315749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 MOOC instructors thought that they can intentionally or unintentionally facilitate students’ SDL.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Perceptions of Facilitation of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107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01527458"/>
              </p:ext>
            </p:extLst>
          </p:nvPr>
        </p:nvGraphicFramePr>
        <p:xfrm>
          <a:off x="771524" y="2638426"/>
          <a:ext cx="7105651" cy="381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505887"/>
            <a:ext cx="7985002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Ashely emphasized the importance of both instructors’ facilitation and students’ SDL skills. She said: </a:t>
            </a:r>
          </a:p>
          <a:p>
            <a:pPr marL="91440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participant has a lot of flexibility on how they approach the content. I mean, obviously, we have things like assignments. We have things like online forums. And there're ways that we scaffold the learning experience. But there still is a lot of choice for the learner.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Interview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109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3826" y="1240325"/>
            <a:ext cx="8394989" cy="2375712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Students’ intrinsic motivation plays an important role. However, extrinsic motivation provided by the MOOCs might help transfer extrinsic motivation to intrinsic motivation.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230663"/>
              </p:ext>
            </p:extLst>
          </p:nvPr>
        </p:nvGraphicFramePr>
        <p:xfrm>
          <a:off x="692727" y="3117273"/>
          <a:ext cx="7356764" cy="3343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2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9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6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Motivations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Strategies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1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Entering motivation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helped students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identify the needs and goals of learning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sense of achievement.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80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Task motivation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motivated students through instruction, learning materials, feedback, and learning community.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9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826" y="1188593"/>
            <a:ext cx="8117228" cy="1151664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30+ Ways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Mega Trends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03" y="2468179"/>
            <a:ext cx="5147210" cy="34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51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Learning Community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" y="1306819"/>
            <a:ext cx="7605166" cy="3925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0" y="3312468"/>
            <a:ext cx="3275094" cy="3139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8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30354"/>
              </p:ext>
            </p:extLst>
          </p:nvPr>
        </p:nvGraphicFramePr>
        <p:xfrm>
          <a:off x="361342" y="2465443"/>
          <a:ext cx="8366760" cy="365240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8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370">
                  <a:extLst>
                    <a:ext uri="{9D8B030D-6E8A-4147-A177-3AD203B41FA5}">
                      <a16:colId xmlns:a16="http://schemas.microsoft.com/office/drawing/2014/main" val="2951403547"/>
                    </a:ext>
                  </a:extLst>
                </a:gridCol>
                <a:gridCol w="5838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Self-monitor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Strategies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585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Internal feedback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Cognition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provided quizzes for self-assessment, tutorial on technology use, learning advice, navigation of the course, progress indicators, resources, and instructional modeling, etc.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Meta-cog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encouraged students to reflect and think critically by providing reflection questions</a:t>
                      </a:r>
                      <a:r>
                        <a:rPr lang="en-US" sz="16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building learning community.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78147957"/>
                  </a:ext>
                </a:extLst>
              </a:tr>
              <a:tr h="11061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External</a:t>
                      </a:r>
                      <a:r>
                        <a:rPr lang="en-US" sz="1800" baseline="0" dirty="0">
                          <a:effectLst/>
                        </a:rPr>
                        <a:t> feedback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instructors, teaching assistants, and peers were involved</a:t>
                      </a:r>
                      <a:r>
                        <a:rPr lang="en-US" sz="16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providing external feedback.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5389" y="1290744"/>
            <a:ext cx="8394989" cy="939838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internal feedback and external feedback were  provided to help students’ self-monitoring.</a:t>
            </a:r>
          </a:p>
        </p:txBody>
      </p:sp>
    </p:spTree>
    <p:extLst>
      <p:ext uri="{BB962C8B-B14F-4D97-AF65-F5344CB8AC3E}">
        <p14:creationId xmlns:p14="http://schemas.microsoft.com/office/powerpoint/2010/main" val="40174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Self-assessment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2389860"/>
            <a:ext cx="6145625" cy="4062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2093"/>
          <a:stretch/>
        </p:blipFill>
        <p:spPr>
          <a:xfrm>
            <a:off x="3920836" y="1301990"/>
            <a:ext cx="5065752" cy="320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Progress Indicators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113</a:t>
            </a:fld>
            <a:endParaRPr lang="en-US" dirty="0"/>
          </a:p>
        </p:txBody>
      </p:sp>
      <p:pic>
        <p:nvPicPr>
          <p:cNvPr id="1026" name="Picture 2" descr="Image result for mooc progress indic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03"/>
          <a:stretch/>
        </p:blipFill>
        <p:spPr bwMode="auto">
          <a:xfrm>
            <a:off x="896292" y="1798847"/>
            <a:ext cx="7437988" cy="426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0" y="474219"/>
            <a:ext cx="660400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External Feedback-Peer-assessment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12" y="2026572"/>
            <a:ext cx="6870280" cy="339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2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79029"/>
              </p:ext>
            </p:extLst>
          </p:nvPr>
        </p:nvGraphicFramePr>
        <p:xfrm>
          <a:off x="287135" y="3068866"/>
          <a:ext cx="8621337" cy="3184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86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5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Self-management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9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Enactment of learning goals </a:t>
                      </a:r>
                      <a:endParaRPr lang="en-US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 discussion questions, reflections, survey, and appreciation students’ learning goals.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management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</a:t>
                      </a:r>
                      <a:r>
                        <a:rPr lang="en-US" sz="16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frame, progress indicator, short learning units, and flexible timeline.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9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Management of resources and support 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 flexible learning resources, peer-assessment, accessibilities, clear expectations, and short learning units.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2269961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2509" y="1107862"/>
            <a:ext cx="9240981" cy="192261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helped students’ self-management concerning setting learning goals, time management, resources and support management although among the three elements of SDL, MOOC instructors had less control over students’ management. </a:t>
            </a:r>
          </a:p>
        </p:txBody>
      </p:sp>
    </p:spTree>
    <p:extLst>
      <p:ext uri="{BB962C8B-B14F-4D97-AF65-F5344CB8AC3E}">
        <p14:creationId xmlns:p14="http://schemas.microsoft.com/office/powerpoint/2010/main" val="4242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Time Management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2" y="1478456"/>
            <a:ext cx="7305562" cy="4802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9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1" y="1505887"/>
            <a:ext cx="784780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Synchronous communication technologies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Hangouts        YouTube Live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Asynchronous communication technologies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 forum   Blog          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Slackbot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Flickr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(e.g., video and graphics)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technologies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RQ3-a Tech Use for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117</a:t>
            </a:fld>
            <a:endParaRPr lang="en-US" dirty="0"/>
          </a:p>
        </p:txBody>
      </p:sp>
      <p:pic>
        <p:nvPicPr>
          <p:cNvPr id="1030" name="Picture 6" descr="Image result for blo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99" y="4606319"/>
            <a:ext cx="739140" cy="73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lick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16" y="4608664"/>
            <a:ext cx="876382" cy="734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lackbot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r="24772"/>
          <a:stretch/>
        </p:blipFill>
        <p:spPr bwMode="auto">
          <a:xfrm>
            <a:off x="4573284" y="4606319"/>
            <a:ext cx="835296" cy="73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youtube liv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89" y="2562285"/>
            <a:ext cx="1211792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google hangouts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56" y="2562285"/>
            <a:ext cx="1224967" cy="763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510" t="2693" r="41896" b="33489"/>
          <a:stretch/>
        </p:blipFill>
        <p:spPr>
          <a:xfrm>
            <a:off x="1643167" y="4606319"/>
            <a:ext cx="1388989" cy="745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1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0" y="1505887"/>
            <a:ext cx="8563701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learning systems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intelligent systems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analytics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technologies 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between learners and content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among learners and other participants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embedded in platforms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RQ3-b Tech Expectations for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94BDE-28A8-4CC2-B6D7-9F1F8D15D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505887"/>
            <a:ext cx="2524694" cy="168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8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7713" y="1316737"/>
            <a:ext cx="9216570" cy="4120836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SDL can be Changed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Instructors can Facilitate SDL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Strategies to Facilitate SDL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 variety of strategies can be used to facilitate student SDL skills in terms of motivation, self-monitor, and self-management.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for SDL: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plays an important role in facilitating SDL skills.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expectations: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learning systems, artificial intelligent systems, and learning analytics were expected to have to support SDL.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827" y="1188592"/>
            <a:ext cx="8086405" cy="1456361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 Trend #1. Learner Engagement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69" y="2644953"/>
            <a:ext cx="4500265" cy="33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138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591347"/>
            <a:ext cx="7929994" cy="384622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MOOC instructors and Instructional Designers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 learning community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Inspire intrinsic motivation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 learning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MOOC providers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 personalized learning environment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learning analytics to support learning and teaching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0F3A6-37A5-4CB6-8978-E3B3B511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46" y="2297494"/>
            <a:ext cx="3397154" cy="226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81" y="1334172"/>
            <a:ext cx="8488036" cy="5049609"/>
          </a:xfrm>
        </p:spPr>
        <p:txBody>
          <a:bodyPr>
            <a:noAutofit/>
          </a:bodyPr>
          <a:lstStyle/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Helping students set their own learning goals;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learning community;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Offering immediate feedback;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 quizzes for self-assessment;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progress indicators;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reflection questions;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short learning units;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flexible timelines;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Highlighting estimated time frames;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available optional learning materials.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0" y="474219"/>
            <a:ext cx="660400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10 Strategies to Facilitate SDL in MOOCs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831" y="4685589"/>
            <a:ext cx="4002169" cy="917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116" y="1885362"/>
            <a:ext cx="3043001" cy="2175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6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60" y="1334158"/>
            <a:ext cx="8674171" cy="498572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4"/>
            </a:pPr>
            <a:r>
              <a:rPr lang="en-US" sz="1600" dirty="0"/>
              <a:t>Sari, A. R., Bonk, C. J., &amp; </a:t>
            </a:r>
            <a:r>
              <a:rPr lang="en-US" sz="1600" b="1" dirty="0"/>
              <a:t>Zhu, M</a:t>
            </a:r>
            <a:r>
              <a:rPr lang="en-US" sz="1600" dirty="0"/>
              <a:t>. (in revision). MOOC Instructor Designs and Challenges: What can be Learned from Existing MOOCs in Indonesia and Malaysia? </a:t>
            </a:r>
            <a:r>
              <a:rPr lang="en-US" sz="1600" i="1" dirty="0"/>
              <a:t>Asia Pacific Education Review.</a:t>
            </a:r>
          </a:p>
          <a:p>
            <a:pPr>
              <a:buAutoNum type="arabicPeriod" startAt="4"/>
            </a:pPr>
            <a:r>
              <a:rPr lang="en-US" sz="1600" b="1" dirty="0"/>
              <a:t>Zhu, M.</a:t>
            </a:r>
            <a:r>
              <a:rPr lang="en-US" sz="1600" dirty="0"/>
              <a:t>, Bonk, C. J., &amp; Sari, A. (in review). MOOC Instructor Motivations, Innovations, and Designs: Surveys, Interviews, and Course Reviews. </a:t>
            </a:r>
            <a:r>
              <a:rPr lang="en-US" sz="1600" i="1" dirty="0"/>
              <a:t>Canadian Journal of Learning &amp; Tech.</a:t>
            </a:r>
            <a:endParaRPr lang="en-US" sz="1600" dirty="0"/>
          </a:p>
          <a:p>
            <a:pPr>
              <a:buAutoNum type="arabicPeriod" startAt="4"/>
            </a:pPr>
            <a:r>
              <a:rPr lang="en-US" sz="1600" dirty="0"/>
              <a:t>Doo, M., Tang, Y., Bonk, C. J., &amp; </a:t>
            </a:r>
            <a:r>
              <a:rPr lang="en-US" sz="1600" b="1" dirty="0"/>
              <a:t>Zhu, M</a:t>
            </a:r>
            <a:r>
              <a:rPr lang="en-US" sz="1600" dirty="0"/>
              <a:t>. (in review). A Mixed Methods Look at Motivation and Career Development of MOOC Instructors. </a:t>
            </a:r>
            <a:r>
              <a:rPr lang="en-US" sz="1600" i="1" dirty="0"/>
              <a:t>Australasian Journal of Educ. Technology.</a:t>
            </a:r>
          </a:p>
          <a:p>
            <a:pPr>
              <a:buAutoNum type="arabicPeriod" startAt="4"/>
            </a:pPr>
            <a:r>
              <a:rPr lang="en-US" sz="1600" dirty="0"/>
              <a:t>Bonk, C. J., Sabir, N., Sari, A., </a:t>
            </a:r>
            <a:r>
              <a:rPr lang="en-US" sz="1600" b="1" dirty="0"/>
              <a:t>Zhu, M</a:t>
            </a:r>
            <a:r>
              <a:rPr lang="en-US" sz="1600" dirty="0"/>
              <a:t>., Xu., S., &amp; Kim, M. (in preparation). MOOC instructors’ efforts to address learner diversity in design and implementation. </a:t>
            </a:r>
          </a:p>
          <a:p>
            <a:pPr>
              <a:buAutoNum type="arabicPeriod" startAt="4"/>
            </a:pPr>
            <a:r>
              <a:rPr lang="en-US" sz="1600" b="1" dirty="0"/>
              <a:t>Zhu, M.</a:t>
            </a:r>
            <a:r>
              <a:rPr lang="en-US" sz="1600" dirty="0"/>
              <a:t>, Sari, A. R., &amp; Bonk, C. J. (in preparation). Systematic review of MOOC research from 2012-2019. (Intended for special issue of ETR&amp;D)</a:t>
            </a:r>
          </a:p>
          <a:p>
            <a:pPr>
              <a:buAutoNum type="arabicPeriod" startAt="4"/>
            </a:pPr>
            <a:r>
              <a:rPr lang="en-US" sz="1600" dirty="0"/>
              <a:t>Doo, M., </a:t>
            </a:r>
            <a:r>
              <a:rPr lang="en-US" sz="1600" b="1" dirty="0"/>
              <a:t>Zhu, </a:t>
            </a:r>
            <a:r>
              <a:rPr lang="en-US" sz="1600" b="1"/>
              <a:t>M</a:t>
            </a:r>
            <a:r>
              <a:rPr lang="en-US" sz="1600"/>
              <a:t>., </a:t>
            </a:r>
            <a:r>
              <a:rPr lang="en-US" sz="1600" dirty="0"/>
              <a:t>Bonk, C. J., &amp; Tang, Y. (data collect). MOOC instructor engagement</a:t>
            </a:r>
            <a:r>
              <a:rPr lang="en-US" sz="1600" i="1" dirty="0"/>
              <a:t>.</a:t>
            </a:r>
            <a:endParaRPr lang="en-US" sz="1600" dirty="0"/>
          </a:p>
          <a:p>
            <a:pPr>
              <a:buAutoNum type="arabicPeriod" startAt="4"/>
            </a:pPr>
            <a:r>
              <a:rPr lang="en-US" sz="1600" b="1" dirty="0">
                <a:solidFill>
                  <a:srgbClr val="FF0000"/>
                </a:solidFill>
              </a:rPr>
              <a:t>Zhu, M.</a:t>
            </a:r>
            <a:r>
              <a:rPr lang="en-US" sz="1600" dirty="0">
                <a:solidFill>
                  <a:srgbClr val="FF0000"/>
                </a:solidFill>
              </a:rPr>
              <a:t>, &amp; Bonk, C. J. (data collect). MOOC Student Perceptions of Effective SDL </a:t>
            </a:r>
            <a:r>
              <a:rPr lang="en-US" sz="1600" dirty="0" err="1">
                <a:solidFill>
                  <a:srgbClr val="FF0000"/>
                </a:solidFill>
              </a:rPr>
              <a:t>Strats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Related MOOC Studies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021" y="1341997"/>
            <a:ext cx="5980070" cy="1576776"/>
          </a:xfrm>
        </p:spPr>
        <p:txBody>
          <a:bodyPr/>
          <a:lstStyle/>
          <a:p>
            <a:pPr algn="ctr"/>
            <a:r>
              <a:rPr lang="en-US" sz="3600" dirty="0"/>
              <a:t>Tired of MOOCs…?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99D5E-109B-4073-B925-33371170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86" y="2918774"/>
            <a:ext cx="5668004" cy="30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70" y="658966"/>
            <a:ext cx="7693416" cy="1459917"/>
          </a:xfrm>
        </p:spPr>
        <p:txBody>
          <a:bodyPr/>
          <a:lstStyle/>
          <a:p>
            <a:pPr algn="ctr"/>
            <a:r>
              <a:rPr lang="en-US" sz="4800" dirty="0"/>
              <a:t>Do we have time for another study?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5D4E7-DBC1-4D95-924E-4437214E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0" y="2379515"/>
            <a:ext cx="8179496" cy="44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Related MOOC Studies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125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1029"/>
          <a:stretch/>
        </p:blipFill>
        <p:spPr>
          <a:xfrm>
            <a:off x="1019908" y="1415696"/>
            <a:ext cx="7151077" cy="5036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0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85362" y="343095"/>
            <a:ext cx="8050924" cy="1818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3200" i="1">
                <a:solidFill>
                  <a:schemeClr val="tx1"/>
                </a:solidFill>
              </a:rPr>
              <a:t>Figure 1.</a:t>
            </a:r>
            <a:r>
              <a:rPr lang="en-US" sz="3200">
                <a:solidFill>
                  <a:schemeClr val="tx1"/>
                </a:solidFill>
              </a:rPr>
              <a:t> MOOC instructor departmental or primary discipline affiliations (n=150) 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C4436D-1314-4997-A1D8-4B6E76387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93032"/>
              </p:ext>
            </p:extLst>
          </p:nvPr>
        </p:nvGraphicFramePr>
        <p:xfrm>
          <a:off x="1908815" y="2161384"/>
          <a:ext cx="5489947" cy="407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08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38554" y="902678"/>
            <a:ext cx="8024647" cy="76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400" i="1" dirty="0">
                <a:solidFill>
                  <a:schemeClr val="tx1"/>
                </a:solidFill>
              </a:rPr>
              <a:t>Figure 3 and 4</a:t>
            </a:r>
            <a:r>
              <a:rPr lang="en-US" sz="2400" dirty="0">
                <a:solidFill>
                  <a:schemeClr val="tx1"/>
                </a:solidFill>
              </a:rPr>
              <a:t>. Effort placed on meeting unique learner needs when designing and delivering most recent MOOC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(Note: on a scale of 1 (low) to 10 (high) (n=144)</a:t>
            </a:r>
            <a:endParaRPr lang="en-US" sz="1100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117168-E4F7-49D1-8C15-BF3CE4524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7249744"/>
              </p:ext>
            </p:extLst>
          </p:nvPr>
        </p:nvGraphicFramePr>
        <p:xfrm>
          <a:off x="176440" y="2562131"/>
          <a:ext cx="4295972" cy="349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493CDE-42EB-49E5-BD43-ADBEB40F2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454853"/>
              </p:ext>
            </p:extLst>
          </p:nvPr>
        </p:nvGraphicFramePr>
        <p:xfrm>
          <a:off x="4572001" y="2562131"/>
          <a:ext cx="4395560" cy="349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71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67255" y="546538"/>
            <a:ext cx="8040413" cy="1807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i="1">
                <a:solidFill>
                  <a:schemeClr val="tx1"/>
                </a:solidFill>
              </a:rPr>
              <a:t>Figure 6.</a:t>
            </a:r>
            <a:r>
              <a:rPr lang="en-US" sz="3200">
                <a:solidFill>
                  <a:schemeClr val="tx1"/>
                </a:solidFill>
              </a:rPr>
              <a:t> Number of MOOCs that offer different types of learning system automation and adaptation (n=127)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 descr="Inline image 2">
            <a:extLst>
              <a:ext uri="{FF2B5EF4-FFF2-40B4-BE49-F238E27FC236}">
                <a16:creationId xmlns:a16="http://schemas.microsoft.com/office/drawing/2014/main" id="{C2F64987-4E2F-4363-BF37-1FC6D9B4B5D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6" y="2593196"/>
            <a:ext cx="7137061" cy="3450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5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129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C8D21F-607F-4E2E-8816-4661136C4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30442"/>
              </p:ext>
            </p:extLst>
          </p:nvPr>
        </p:nvGraphicFramePr>
        <p:xfrm>
          <a:off x="973017" y="2571601"/>
          <a:ext cx="6216480" cy="377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03386" y="152400"/>
            <a:ext cx="7978888" cy="241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i="1" dirty="0">
                <a:solidFill>
                  <a:schemeClr val="tx1"/>
                </a:solidFill>
              </a:rPr>
              <a:t>Figure 9: </a:t>
            </a:r>
            <a:r>
              <a:rPr lang="en-US" sz="3200" dirty="0">
                <a:solidFill>
                  <a:schemeClr val="tx1"/>
                </a:solidFill>
              </a:rPr>
              <a:t>MOOC instructors (n=133) instructional practices to address cultural diversity</a:t>
            </a:r>
          </a:p>
        </p:txBody>
      </p:sp>
    </p:spTree>
    <p:extLst>
      <p:ext uri="{BB962C8B-B14F-4D97-AF65-F5344CB8AC3E}">
        <p14:creationId xmlns:p14="http://schemas.microsoft.com/office/powerpoint/2010/main" val="19431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200150"/>
            <a:ext cx="6286500" cy="2000250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3, 2018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Mobile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 2018: Your guide to the biggest consumer electronics show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 Today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https://www.usatoday.com/story/tech/news/2018/01/03/ces-2018-your-guide-biggest-consumer-electronics-show/1000778001/</a:t>
            </a:r>
            <a: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B86F6-9BEB-48D0-9423-C9E3ACED938B}"/>
              </a:ext>
            </a:extLst>
          </p:cNvPr>
          <p:cNvSpPr txBox="1"/>
          <p:nvPr/>
        </p:nvSpPr>
        <p:spPr>
          <a:xfrm>
            <a:off x="5086350" y="3314701"/>
            <a:ext cx="25717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Octopus watch from Joy, an icon-based watch for kids to have good habits is on display during 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AECA6-9EAD-43DE-A8B0-06ACD672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6" y="3328989"/>
            <a:ext cx="3562349" cy="2671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20882-2F8E-4642-82C1-186D8CC48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57700"/>
            <a:ext cx="1943100" cy="1457325"/>
          </a:xfrm>
          <a:prstGeom prst="rect">
            <a:avLst/>
          </a:prstGeom>
        </p:spPr>
      </p:pic>
      <p:pic>
        <p:nvPicPr>
          <p:cNvPr id="6" name="Picture 2" descr="Samsung is hoping to have 10,000 apps by the time the">
            <a:extLst>
              <a:ext uri="{FF2B5EF4-FFF2-40B4-BE49-F238E27FC236}">
                <a16:creationId xmlns:a16="http://schemas.microsoft.com/office/drawing/2014/main" id="{816DBD94-7640-4885-BCCB-449050CB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45505"/>
            <a:ext cx="1365589" cy="10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6363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9AF6E-ED68-4BA0-8DEB-0F7E256A5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4" t="31122" r="35876" b="10827"/>
          <a:stretch/>
        </p:blipFill>
        <p:spPr>
          <a:xfrm>
            <a:off x="1112244" y="2213231"/>
            <a:ext cx="6391819" cy="38311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F77B47-DF8A-4698-82A9-EC4EBBD3850A}"/>
              </a:ext>
            </a:extLst>
          </p:cNvPr>
          <p:cNvSpPr txBox="1">
            <a:spLocks/>
          </p:cNvSpPr>
          <p:nvPr/>
        </p:nvSpPr>
        <p:spPr>
          <a:xfrm>
            <a:off x="737424" y="773722"/>
            <a:ext cx="8040413" cy="1040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800" i="1" dirty="0">
                <a:solidFill>
                  <a:schemeClr val="tx1"/>
                </a:solidFill>
              </a:rPr>
              <a:t>Table 1</a:t>
            </a:r>
            <a:r>
              <a:rPr lang="en-US" sz="2800" dirty="0">
                <a:solidFill>
                  <a:schemeClr val="tx1"/>
                </a:solidFill>
              </a:rPr>
              <a:t>. Instructional Practices of MOOC Instructors to Address the Variety of Student Competencies and Needs (n=142)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FA093-88CE-460F-B253-016D66408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3" t="46045" r="39035" b="10976"/>
          <a:stretch/>
        </p:blipFill>
        <p:spPr>
          <a:xfrm>
            <a:off x="470851" y="902677"/>
            <a:ext cx="7905894" cy="500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2142"/>
            <a:ext cx="7510272" cy="2868241"/>
          </a:xfrm>
        </p:spPr>
        <p:txBody>
          <a:bodyPr/>
          <a:lstStyle/>
          <a:p>
            <a:pPr algn="ctr"/>
            <a:r>
              <a:rPr lang="en-US" sz="6000" dirty="0"/>
              <a:t>Discussion, </a:t>
            </a:r>
            <a:br>
              <a:rPr lang="en-US" sz="6000" dirty="0"/>
            </a:br>
            <a:r>
              <a:rPr lang="en-US" sz="6000" dirty="0"/>
              <a:t>Significance, </a:t>
            </a:r>
            <a:br>
              <a:rPr lang="en-US" sz="6000" dirty="0"/>
            </a:br>
            <a:r>
              <a:rPr lang="en-US" sz="6000" dirty="0"/>
              <a:t>and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25D2D-C133-4793-891E-808649B7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78" y="3669397"/>
            <a:ext cx="4407234" cy="25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826" y="686325"/>
            <a:ext cx="8117228" cy="1151664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30+ Ways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Recapping the Three Mega Trends: </a:t>
            </a:r>
            <a:b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Engagement, Access, and Customization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96" y="2502240"/>
            <a:ext cx="3479688" cy="3498510"/>
          </a:xfrm>
          <a:prstGeom prst="rect">
            <a:avLst/>
          </a:prstGeom>
        </p:spPr>
      </p:pic>
      <p:sp>
        <p:nvSpPr>
          <p:cNvPr id="6" name="Action Button: Movie 10">
            <a:hlinkClick r:id="rId3" highlightClick="1"/>
            <a:extLst>
              <a:ext uri="{FF2B5EF4-FFF2-40B4-BE49-F238E27FC236}">
                <a16:creationId xmlns:a16="http://schemas.microsoft.com/office/drawing/2014/main" id="{B2D45582-2CC8-46A8-8C68-9CC9BD425AEF}"/>
              </a:ext>
            </a:extLst>
          </p:cNvPr>
          <p:cNvSpPr/>
          <p:nvPr/>
        </p:nvSpPr>
        <p:spPr>
          <a:xfrm>
            <a:off x="8001000" y="2808430"/>
            <a:ext cx="1104960" cy="107777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A3A62-B5C1-4239-BA1F-487EDF23A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4" t="35574" r="10294" b="26700"/>
          <a:stretch/>
        </p:blipFill>
        <p:spPr>
          <a:xfrm>
            <a:off x="8001000" y="2985269"/>
            <a:ext cx="1104960" cy="6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960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00" y="1415142"/>
            <a:ext cx="7601200" cy="2299581"/>
          </a:xfrm>
        </p:spPr>
        <p:txBody>
          <a:bodyPr/>
          <a:lstStyle/>
          <a:p>
            <a:pPr algn="ctr"/>
            <a:r>
              <a:rPr lang="en-US" sz="6000" dirty="0"/>
              <a:t>Thank you!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Any 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 txBox="1">
            <a:spLocks/>
          </p:cNvSpPr>
          <p:nvPr/>
        </p:nvSpPr>
        <p:spPr>
          <a:xfrm>
            <a:off x="659582" y="4757920"/>
            <a:ext cx="7824836" cy="1369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u="none" kern="100" spc="0" baseline="0">
                <a:solidFill>
                  <a:srgbClr val="FFFFFF"/>
                </a:solidFill>
                <a:latin typeface="Georgia Pro Cond" panose="02040506050405020303" pitchFamily="18" charset="0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/>
              <a:t>Curtis Bonk: cjbonk@Indiana.edu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Meina Zhu: </a:t>
            </a:r>
            <a:r>
              <a:rPr lang="en-US" sz="3600" dirty="0">
                <a:solidFill>
                  <a:schemeClr val="tx1"/>
                </a:solidFill>
              </a:rPr>
              <a:t>meinzhu@iu.edu</a:t>
            </a:r>
          </a:p>
          <a:p>
            <a:pPr algn="ctr">
              <a:lnSpc>
                <a:spcPct val="150000"/>
              </a:lnSpc>
            </a:pP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 and Proceedings Paper at TrainingShare.com: http://www.trainingshare.com (go to “Archived Talks”) </a:t>
            </a:r>
          </a:p>
          <a:p>
            <a:pPr algn="ctr">
              <a:lnSpc>
                <a:spcPct val="150000"/>
              </a:lnSpc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1C4AA-1D3E-4C12-9DCC-8DF824AA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51627" r="12915"/>
          <a:stretch/>
        </p:blipFill>
        <p:spPr>
          <a:xfrm>
            <a:off x="2317094" y="682046"/>
            <a:ext cx="3497822" cy="2299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B5408-400D-427E-9471-FDE918E2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29" y="702973"/>
            <a:ext cx="3286518" cy="227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FA270-A6A0-492B-B825-B46E5A8B0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6" y="702973"/>
            <a:ext cx="2299580" cy="22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3" y="1321594"/>
            <a:ext cx="6243637" cy="1257300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1, 2018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Hands-on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ways districts can use AR and AI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Justin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Anglio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eSchool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News</a:t>
            </a:r>
            <a:b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8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https://www.eschoolnews.com/2018/05/01/3-amazing-ways-our-district-is-using-ar-and-vr/</a:t>
            </a:r>
            <a:r>
              <a:rPr lang="en-US" sz="78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53955" y="1153717"/>
            <a:ext cx="3036094" cy="45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0872B-0AC5-4230-BC00-FE2B958C1D2F}"/>
              </a:ext>
            </a:extLst>
          </p:cNvPr>
          <p:cNvSpPr txBox="1"/>
          <p:nvPr/>
        </p:nvSpPr>
        <p:spPr>
          <a:xfrm>
            <a:off x="1585913" y="5231527"/>
            <a:ext cx="6229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EarthShake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first educational game for the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NoRILLA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system, teaches early physics principles through hands-on learning.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37D14-D2D5-463A-877C-0EEAF3085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42" y="2857500"/>
            <a:ext cx="1709142" cy="227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EB930-4957-4418-9479-D9442963A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61" t="51459" r="57311" b="9133"/>
          <a:stretch/>
        </p:blipFill>
        <p:spPr>
          <a:xfrm>
            <a:off x="1678784" y="2813553"/>
            <a:ext cx="3564729" cy="23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09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1243013"/>
            <a:ext cx="6350794" cy="1725074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1, 2018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Immersive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ways districts can use AR and AI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Justin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Anglio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eSchool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News</a:t>
            </a:r>
            <a:b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8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https://www.eschoolnews.com/2018/05/01/3-amazing-ways-our-district-is-using-ar-and-vr/</a:t>
            </a:r>
            <a:r>
              <a:rPr lang="en-US" sz="78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53955" y="1153717"/>
            <a:ext cx="3036094" cy="45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0872B-0AC5-4230-BC00-FE2B958C1D2F}"/>
              </a:ext>
            </a:extLst>
          </p:cNvPr>
          <p:cNvSpPr txBox="1"/>
          <p:nvPr/>
        </p:nvSpPr>
        <p:spPr>
          <a:xfrm>
            <a:off x="1307308" y="4688145"/>
            <a:ext cx="62293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 teacher glances around her classroom,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Lumilo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allows her to see real-time analytics (in the form of icons) floating directly above each student’s head. The teacher can glance directly at a student or “click” on a student’s icon to see more detailed information about where and how that student might be struggling.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E062B-1F86-42C8-B027-3F3003995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77" y="3056927"/>
            <a:ext cx="1219190" cy="1586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7279AC-AEEE-4FEA-BB45-774865F39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67" y="3056927"/>
            <a:ext cx="5077691" cy="16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5269" y="1200150"/>
            <a:ext cx="7011403" cy="29687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19, 2017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Immersive</a:t>
            </a:r>
            <a:b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HoloLens Assists in Live Surgery 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Tommy Palladino, Next Reality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https://hololens.reality.news/news/hololens-assists-live-surgery-0178887/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#1: 1:09: </a:t>
            </a:r>
            <a:r>
              <a:rPr lang="en-US" sz="15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http://curtbonk.com/hololens.html</a:t>
            </a:r>
            <a:b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#2: 1:37: </a:t>
            </a:r>
            <a:r>
              <a:rPr lang="en-US" sz="15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http://curtbonk.com/hololens2.html</a:t>
            </a:r>
            <a:br>
              <a:rPr lang="en-US" sz="15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07/19/2017 </a:t>
            </a:r>
            <a:b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HoloLens Assists in Live Surgery 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Numerous examples exist of doctors and surgeons using HoloLens to plan surgeries. The device has even been used to view reference images during a procedure and stream it to a remote audience. Until recently, it has not been used to augment the surgeon's view of the patient during a live surgery. </a:t>
            </a:r>
            <a:b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Video: </a:t>
            </a:r>
            <a: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https://hololens.reality.news/news/hololens-assists-live-surgery-0178887/</a:t>
            </a:r>
            <a:endParaRPr lang="en-US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5833" t="13637" r="3333" b="43389"/>
          <a:stretch/>
        </p:blipFill>
        <p:spPr>
          <a:xfrm>
            <a:off x="0" y="4382626"/>
            <a:ext cx="6036845" cy="1618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8333" t="13637" r="21667" b="11984"/>
          <a:stretch/>
        </p:blipFill>
        <p:spPr>
          <a:xfrm>
            <a:off x="6488029" y="4340769"/>
            <a:ext cx="2655971" cy="1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827" y="1188592"/>
            <a:ext cx="8086405" cy="1456361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 Trend #2. Pervasive Access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54" y="2541715"/>
            <a:ext cx="4680879" cy="34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43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783DDC-AAA7-463B-8AF4-3A9CFC909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35" t="29792" r="20926" b="26256"/>
          <a:stretch/>
        </p:blipFill>
        <p:spPr>
          <a:xfrm>
            <a:off x="346223" y="2736266"/>
            <a:ext cx="3864270" cy="31927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1063228"/>
            <a:ext cx="6295804" cy="14521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1, 2017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7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Online (Access)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Indiana University, Office of Online Education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89D71A7-760A-4A2F-AD50-564167C75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50732" r="36310" b="12846"/>
          <a:stretch>
            <a:fillRect/>
          </a:stretch>
        </p:blipFill>
        <p:spPr bwMode="auto">
          <a:xfrm>
            <a:off x="4916631" y="2930599"/>
            <a:ext cx="4083165" cy="272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865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85850"/>
            <a:ext cx="6229350" cy="245745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19, 2017</a:t>
            </a:r>
            <a:br>
              <a:rPr lang="en-US" dirty="0"/>
            </a:br>
            <a:r>
              <a:rPr lang="en-US" b="1" dirty="0"/>
              <a:t>OER Adoptions on the Rise</a:t>
            </a:r>
            <a:br>
              <a:rPr lang="en-US" b="1" dirty="0"/>
            </a:br>
            <a:r>
              <a:rPr lang="en-US" sz="2100" b="1" dirty="0"/>
              <a:t>Lindsay McKenzie, Inside Higher Ed</a:t>
            </a:r>
            <a:br>
              <a:rPr lang="en-US" b="1" dirty="0"/>
            </a:br>
            <a:r>
              <a:rPr lang="en-US" sz="8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https://www.insidehighered.com/news/2017/12/19/more-faculty-members-are-using-oer-survey-finds</a:t>
            </a:r>
            <a:r>
              <a:rPr lang="en-US" sz="8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A5547-028F-4468-9698-F60E81A3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28440" r="38333" b="6877"/>
          <a:stretch/>
        </p:blipFill>
        <p:spPr>
          <a:xfrm>
            <a:off x="1200150" y="3027164"/>
            <a:ext cx="3143250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94840-DBAD-4646-B323-6BC03FFD7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69612"/>
            <a:ext cx="2914650" cy="16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26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>
          <a:xfrm>
            <a:off x="1385888" y="1107281"/>
            <a:ext cx="6210300" cy="1943100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Merrill’s First Principles of Teaching/Instruction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9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30" y="3007936"/>
            <a:ext cx="2302842" cy="299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31" y="3007936"/>
            <a:ext cx="2001024" cy="299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6" y="3990372"/>
            <a:ext cx="4019794" cy="201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2" y="3050381"/>
            <a:ext cx="3866104" cy="24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36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3124" y="1063228"/>
            <a:ext cx="7404787" cy="2064576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2017 (Access)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Free and Open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Beyond Free: Harnessing the resonant value in open and collaborative practices for the public good</a:t>
            </a:r>
            <a:br>
              <a:rPr lang="en-US" sz="20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Porter, CEO, </a:t>
            </a:r>
            <a:r>
              <a:rPr lang="en-US" sz="16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eCampus</a:t>
            </a:r>
            <a: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Ontario,</a:t>
            </a:r>
            <a:b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Education Ontario Summit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https://www.slideshare.net/David_Porter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https://www.ocls.ca/events/open-education-ontario-summit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2" descr="Image result for open the Philosophy and Practices that are Revolutionizing Education and Science"/>
          <p:cNvSpPr>
            <a:spLocks noChangeAspect="1" noChangeArrowheads="1"/>
          </p:cNvSpPr>
          <p:nvPr/>
        </p:nvSpPr>
        <p:spPr bwMode="auto">
          <a:xfrm>
            <a:off x="1259683" y="-1377553"/>
            <a:ext cx="3107531" cy="46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348" t="14807" r="16519" b="1240"/>
          <a:stretch/>
        </p:blipFill>
        <p:spPr>
          <a:xfrm>
            <a:off x="4921078" y="3370042"/>
            <a:ext cx="3978875" cy="2630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28" t="14080" r="17021" b="-566"/>
          <a:stretch/>
        </p:blipFill>
        <p:spPr>
          <a:xfrm>
            <a:off x="0" y="3325897"/>
            <a:ext cx="4226011" cy="267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60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7300"/>
            <a:ext cx="5873546" cy="1898192"/>
          </a:xfrm>
        </p:spPr>
        <p:txBody>
          <a:bodyPr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7, 2014 (Access)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Global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CNA - Speaking Exchange (video chats) 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https://www.youtube.com/watch?v=-S-5EfwpFOk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FCB Brazil and the CNA language school network are launching the Speaking Exchange project, which connects CNA students in Brazil with Americans living in retirement homes.</a:t>
            </a:r>
            <a:endParaRPr lang="en-US" sz="675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1" y="5200650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483" t="12955" r="28090" b="8228"/>
          <a:stretch/>
        </p:blipFill>
        <p:spPr>
          <a:xfrm>
            <a:off x="2475512" y="3155493"/>
            <a:ext cx="3698835" cy="28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3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91" y="1063228"/>
            <a:ext cx="7578524" cy="2317231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29, 2018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Synchronous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Silicon Valley is teaming up with San Quentin to train young people to code</a:t>
            </a:r>
            <a:br>
              <a:rPr lang="en-US" sz="20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Jessica </a:t>
            </a:r>
            <a:r>
              <a:rPr lang="en-US" sz="2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Guynn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Megan Diskin, USA TODAY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https://www.usatoday.com/story/tech/2018/07/25/california-youth-learning-code-prison-help-san-quentin-inmates/810122002/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(1:46): 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http://curtbonk.com/san-quentin.html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CFD30-DE05-485F-96A6-CAB688974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6" t="28016" r="19167" b="14303"/>
          <a:stretch/>
        </p:blipFill>
        <p:spPr>
          <a:xfrm>
            <a:off x="-5063" y="3457687"/>
            <a:ext cx="4241398" cy="2516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BAEA0E-83A1-4690-A8D6-ED7A541D8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00" t="45056" r="37500" b="15392"/>
          <a:stretch/>
        </p:blipFill>
        <p:spPr>
          <a:xfrm>
            <a:off x="2984728" y="3753024"/>
            <a:ext cx="2901221" cy="1934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05C6D-249B-42DD-A7C5-162FC2DA9F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79" t="44079" r="36581" b="14937"/>
          <a:stretch/>
        </p:blipFill>
        <p:spPr>
          <a:xfrm>
            <a:off x="6421999" y="3838501"/>
            <a:ext cx="2623931" cy="176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B0DBE-56EF-40F1-B819-DF0018C524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00" t="45056" r="35833" b="13743"/>
          <a:stretch/>
        </p:blipFill>
        <p:spPr>
          <a:xfrm>
            <a:off x="3041007" y="3773723"/>
            <a:ext cx="3226685" cy="21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70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Title 1">
            <a:extLst>
              <a:ext uri="{FF2B5EF4-FFF2-40B4-BE49-F238E27FC236}">
                <a16:creationId xmlns:a16="http://schemas.microsoft.com/office/drawing/2014/main" id="{2D5722C9-6824-41A3-AA4E-1C73FE5C9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3050" y="1200151"/>
            <a:ext cx="6343650" cy="1693069"/>
          </a:xfrm>
        </p:spPr>
        <p:txBody>
          <a:bodyPr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January 5, 2017</a:t>
            </a:r>
            <a:br>
              <a:rPr lang="en-US" altLang="en-US" sz="2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Learning is More I</a:t>
            </a:r>
            <a:r>
              <a:rPr lang="en-US" altLang="zh-CN" sz="27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mmediate…</a:t>
            </a:r>
            <a:br>
              <a:rPr lang="en-US" altLang="en-US" sz="27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500" b="1" dirty="0">
                <a:latin typeface="Tahoma" panose="020B0604030504040204" pitchFamily="34" charset="0"/>
                <a:cs typeface="Tahoma" panose="020B0604030504040204" pitchFamily="34" charset="0"/>
              </a:rPr>
              <a:t>Move over T. rex, new dinosaur unveiled, Amanda Jackson, CNN</a:t>
            </a:r>
            <a:br>
              <a:rPr lang="en-US" altLang="en-US" sz="21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25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http://www.cnn.com/2016/01/14/living/titanosaur-new-dinosaur-on-display-new-york-irpt/</a:t>
            </a:r>
            <a:r>
              <a:rPr lang="en-US" altLang="en-US" sz="825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857091" name="Picture 3">
            <a:extLst>
              <a:ext uri="{FF2B5EF4-FFF2-40B4-BE49-F238E27FC236}">
                <a16:creationId xmlns:a16="http://schemas.microsoft.com/office/drawing/2014/main" id="{C1BAFA9A-AF45-4D0E-9941-B64BE9AE9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35799" r="31642" b="11221"/>
          <a:stretch>
            <a:fillRect/>
          </a:stretch>
        </p:blipFill>
        <p:spPr bwMode="auto">
          <a:xfrm>
            <a:off x="1157289" y="3092054"/>
            <a:ext cx="320397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7092" name="Picture 4">
            <a:extLst>
              <a:ext uri="{FF2B5EF4-FFF2-40B4-BE49-F238E27FC236}">
                <a16:creationId xmlns:a16="http://schemas.microsoft.com/office/drawing/2014/main" id="{35DECDBE-8F2B-4BB9-AB94-60604C67D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36807" r="32188" b="7346"/>
          <a:stretch>
            <a:fillRect/>
          </a:stretch>
        </p:blipFill>
        <p:spPr bwMode="auto">
          <a:xfrm>
            <a:off x="4271964" y="3257550"/>
            <a:ext cx="370403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C44B6-8C0B-4239-AC69-7BE947FE3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34856" r="31801" b="7982"/>
          <a:stretch>
            <a:fillRect/>
          </a:stretch>
        </p:blipFill>
        <p:spPr bwMode="auto">
          <a:xfrm>
            <a:off x="3364706" y="3092053"/>
            <a:ext cx="4611291" cy="290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29ACD-7936-4AE8-B96E-BBB20B60A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18182" r="8070" b="6291"/>
          <a:stretch>
            <a:fillRect/>
          </a:stretch>
        </p:blipFill>
        <p:spPr bwMode="auto">
          <a:xfrm>
            <a:off x="1208486" y="3059906"/>
            <a:ext cx="4230290" cy="289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BB48B-6310-4EF3-B354-F583994F1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9" t="48096" r="11809" b="2396"/>
          <a:stretch>
            <a:fillRect/>
          </a:stretch>
        </p:blipFill>
        <p:spPr bwMode="auto">
          <a:xfrm>
            <a:off x="4980385" y="4063605"/>
            <a:ext cx="3071813" cy="185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76230-07E6-4519-80AD-FD53DC137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3187304"/>
            <a:ext cx="2917031" cy="273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5261794-00E8-45FE-8DBA-94A47E693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15729" r="36925" b="28043"/>
          <a:stretch>
            <a:fillRect/>
          </a:stretch>
        </p:blipFill>
        <p:spPr bwMode="auto">
          <a:xfrm>
            <a:off x="1117996" y="3188495"/>
            <a:ext cx="4406504" cy="278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Zuniceratops">
            <a:extLst>
              <a:ext uri="{FF2B5EF4-FFF2-40B4-BE49-F238E27FC236}">
                <a16:creationId xmlns:a16="http://schemas.microsoft.com/office/drawing/2014/main" id="{6B4E392B-47E9-4E6D-BB72-3D3772636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178970"/>
            <a:ext cx="2457450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1394223"/>
            <a:ext cx="6115050" cy="157757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27, 2018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Learning is More I</a:t>
            </a:r>
            <a:r>
              <a:rPr lang="en-US" altLang="zh-CN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mmediate…</a:t>
            </a:r>
            <a:br>
              <a:rPr lang="en-US" sz="5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Dinosaur Discoveries </a:t>
            </a:r>
            <a:br>
              <a:rPr lang="en-US" altLang="zh-CN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26,000-pound dinosaur discovery was Earth's largest land animal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Ashley Strickland, CNN</a:t>
            </a:r>
            <a:b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https://www.cnn.com/2018/09/27/world/new-giant-dinosaur-brontosaurus-relative/index.html</a:t>
            </a:r>
            <a: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2000251" y="5486400"/>
            <a:ext cx="184731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AutoShape 4" descr="Related image">
            <a:extLst>
              <a:ext uri="{FF2B5EF4-FFF2-40B4-BE49-F238E27FC236}">
                <a16:creationId xmlns:a16="http://schemas.microsoft.com/office/drawing/2014/main" id="{EF547C72-3099-4C98-9363-7FF85806E8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28863" y="1568055"/>
            <a:ext cx="4714875" cy="39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859141" name="Picture 3">
            <a:extLst>
              <a:ext uri="{FF2B5EF4-FFF2-40B4-BE49-F238E27FC236}">
                <a16:creationId xmlns:a16="http://schemas.microsoft.com/office/drawing/2014/main" id="{84FFEE79-EEE7-4273-A570-68CF5307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21111" r="13747" b="17778"/>
          <a:stretch>
            <a:fillRect/>
          </a:stretch>
        </p:blipFill>
        <p:spPr bwMode="auto">
          <a:xfrm>
            <a:off x="1257301" y="3292078"/>
            <a:ext cx="4261247" cy="270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9142" name="Picture 5">
            <a:extLst>
              <a:ext uri="{FF2B5EF4-FFF2-40B4-BE49-F238E27FC236}">
                <a16:creationId xmlns:a16="http://schemas.microsoft.com/office/drawing/2014/main" id="{DBACF299-6B06-4121-86A4-E3C6082E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41" y="4256485"/>
            <a:ext cx="3086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9143" name="Picture 6">
            <a:extLst>
              <a:ext uri="{FF2B5EF4-FFF2-40B4-BE49-F238E27FC236}">
                <a16:creationId xmlns:a16="http://schemas.microsoft.com/office/drawing/2014/main" id="{50A63AED-2E7F-41F4-B056-58844F5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35953" r="2675" b="14818"/>
          <a:stretch>
            <a:fillRect/>
          </a:stretch>
        </p:blipFill>
        <p:spPr bwMode="auto">
          <a:xfrm>
            <a:off x="5541170" y="3371850"/>
            <a:ext cx="234553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827" y="1188592"/>
            <a:ext cx="8086405" cy="1456361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 Trend #3. Customization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85" y="2433510"/>
            <a:ext cx="4723488" cy="34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60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itle 3">
            <a:extLst>
              <a:ext uri="{FF2B5EF4-FFF2-40B4-BE49-F238E27FC236}">
                <a16:creationId xmlns:a16="http://schemas.microsoft.com/office/drawing/2014/main" id="{1C5448A9-B82D-4DEF-9168-01E2413B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593" y="1490974"/>
            <a:ext cx="5651897" cy="1388269"/>
          </a:xfrm>
        </p:spPr>
        <p:txBody>
          <a:bodyPr/>
          <a:lstStyle/>
          <a:p>
            <a:r>
              <a:rPr lang="en-US" altLang="en-US" sz="2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January 20, 2016</a:t>
            </a:r>
            <a:br>
              <a:rPr lang="en-US" altLang="en-US" sz="2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Blended</a:t>
            </a:r>
            <a:b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100" b="1" dirty="0">
                <a:latin typeface="Tahoma" panose="020B0604030504040204" pitchFamily="34" charset="0"/>
                <a:cs typeface="Tahoma" panose="020B0604030504040204" pitchFamily="34" charset="0"/>
              </a:rPr>
              <a:t>Universities tap growth of craft beer, offer classes, Chicago Tribune</a:t>
            </a:r>
            <a:br>
              <a:rPr lang="en-US" altLang="en-US" sz="675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675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http://www.chicagotribune.com/business/ct-college-craft-beer-offer-classes-20160120-story.html</a:t>
            </a:r>
            <a:r>
              <a:rPr lang="en-US" altLang="en-US" sz="675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55331" name="Picture 1">
            <a:extLst>
              <a:ext uri="{FF2B5EF4-FFF2-40B4-BE49-F238E27FC236}">
                <a16:creationId xmlns:a16="http://schemas.microsoft.com/office/drawing/2014/main" id="{07393D06-5038-4A7E-8509-696AF554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4609" r="7384" b="14174"/>
          <a:stretch>
            <a:fillRect/>
          </a:stretch>
        </p:blipFill>
        <p:spPr bwMode="auto">
          <a:xfrm>
            <a:off x="3594020" y="3214689"/>
            <a:ext cx="400156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2" name="Picture 2">
            <a:extLst>
              <a:ext uri="{FF2B5EF4-FFF2-40B4-BE49-F238E27FC236}">
                <a16:creationId xmlns:a16="http://schemas.microsoft.com/office/drawing/2014/main" id="{D9C72F54-F191-4FD6-A889-ADC20757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68" y="4189158"/>
            <a:ext cx="2713952" cy="181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3" name="Picture 4">
            <a:extLst>
              <a:ext uri="{FF2B5EF4-FFF2-40B4-BE49-F238E27FC236}">
                <a16:creationId xmlns:a16="http://schemas.microsoft.com/office/drawing/2014/main" id="{9593B2AF-5733-4270-A66B-833ECDB21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" y="3320058"/>
            <a:ext cx="3499908" cy="19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195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3228"/>
            <a:ext cx="6229350" cy="2022872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2, 2018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25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On Demand (PDAs)</a:t>
            </a:r>
            <a:br>
              <a:rPr lang="en-US" sz="4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Hey, Alexa, Should We Bring Virtual Assistants to Campus? These Colleges Gave Them a Shot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Lindsey Ellis, The Chronicle of Higher Education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https://www.chronicle.com/article/Hey-Alexa-Should-We-Bring/244129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seconds: </a:t>
            </a:r>
            <a:r>
              <a:rPr lang="en-US" sz="105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http://curtbonk.com/jetsons24.html</a:t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 Seconds: </a:t>
            </a:r>
            <a:r>
              <a:rPr lang="en-US" sz="105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http://curtbonk.com/jetsons44.html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E8AFF-ACAF-4EDC-B95A-C7152E579B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00" t="27928" r="31667" b="1715"/>
          <a:stretch/>
        </p:blipFill>
        <p:spPr>
          <a:xfrm>
            <a:off x="5196715" y="3138828"/>
            <a:ext cx="2996636" cy="2778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6AAD9-E1DF-4259-9B4A-2966BE70D9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67" t="20449" r="20000" b="24144"/>
          <a:stretch/>
        </p:blipFill>
        <p:spPr>
          <a:xfrm>
            <a:off x="306245" y="3335873"/>
            <a:ext cx="4171950" cy="2571751"/>
          </a:xfrm>
          <a:prstGeom prst="rect">
            <a:avLst/>
          </a:prstGeom>
        </p:spPr>
      </p:pic>
      <p:pic>
        <p:nvPicPr>
          <p:cNvPr id="7" name="Picture 2" descr="Image result for google home">
            <a:extLst>
              <a:ext uri="{FF2B5EF4-FFF2-40B4-BE49-F238E27FC236}">
                <a16:creationId xmlns:a16="http://schemas.microsoft.com/office/drawing/2014/main" id="{61E71567-3A97-42F8-BF96-3C488FC78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78" y="4621748"/>
            <a:ext cx="2197933" cy="11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C27DFC-8C14-4E79-8EC6-2886601762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8" y="4086723"/>
            <a:ext cx="942915" cy="1070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4EFB2-2393-45B4-AA69-D72121030D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2688" r="13108" b="1552"/>
          <a:stretch/>
        </p:blipFill>
        <p:spPr>
          <a:xfrm>
            <a:off x="2843043" y="3829051"/>
            <a:ext cx="2208484" cy="20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8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47" y="1302875"/>
            <a:ext cx="8029936" cy="2263878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9, 2017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On Demand</a:t>
            </a:r>
            <a:b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Jill Watson, Round Three, Georgia Tech course prepares for third semester with virtual teaching assistants, </a:t>
            </a:r>
            <a: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Jason </a:t>
            </a:r>
            <a:r>
              <a:rPr lang="en-US" sz="97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Maderer</a:t>
            </a:r>
            <a:r>
              <a:rPr lang="en-US" sz="9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Georgia Tech News Center</a:t>
            </a:r>
            <a:b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http://www.news.gatech.edu/2017/01/09/jill-watson-round-three</a:t>
            </a:r>
            <a:b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Terribly Thin Conception of Ethics in Digital Technology, David </a:t>
            </a:r>
            <a:r>
              <a:rPr lang="en-US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Golumbia</a:t>
            </a: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Uncomputing</a:t>
            </a:r>
            <a:b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http://www.uncomputing.org/</a:t>
            </a:r>
            <a: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 teacher that impressed and fooled everyone, Donald Clark, Plan B</a:t>
            </a:r>
            <a:b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http://donaldclarkplanb.blogspot.co.uk/2016/12/bot-teacher-that-impressed-and-fooled.html</a:t>
            </a:r>
            <a:r>
              <a:rPr lang="en-US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98220-FF2B-4530-8076-5E325A44A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72" y="3669928"/>
            <a:ext cx="4143683" cy="2330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850A0-2B7E-49DC-AE18-CAB53F8DE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74" y="3697130"/>
            <a:ext cx="1452581" cy="1089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36E4C-03F4-4C4B-927E-387144F894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0" t="15925" r="11666" b="11482"/>
          <a:stretch/>
        </p:blipFill>
        <p:spPr>
          <a:xfrm>
            <a:off x="1136474" y="3669928"/>
            <a:ext cx="3339821" cy="233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14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9855" y="1061660"/>
            <a:ext cx="5855894" cy="1734288"/>
          </a:xfrm>
        </p:spPr>
        <p:txBody>
          <a:bodyPr/>
          <a:lstStyle/>
          <a:p>
            <a: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20, 2016</a:t>
            </a:r>
            <a:b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18: Changing the Tune: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for Human Development? A Case Study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agMOOCs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India)</a:t>
            </a:r>
            <a:b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Balaji Venkataraman and Asha Kanwar (COL)</a:t>
            </a:r>
            <a:br>
              <a:rPr lang="en-US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http://www.agmoocs.in/</a:t>
            </a:r>
            <a:r>
              <a:rPr lang="en-US" sz="15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4" t="9787" r="760" b="2140"/>
          <a:stretch/>
        </p:blipFill>
        <p:spPr>
          <a:xfrm>
            <a:off x="1199626" y="2854585"/>
            <a:ext cx="4531874" cy="2966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272" t="29583" r="1544" b="6528"/>
          <a:stretch/>
        </p:blipFill>
        <p:spPr>
          <a:xfrm>
            <a:off x="4707802" y="4469967"/>
            <a:ext cx="3236573" cy="1530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F886C-059D-4E78-9CB0-D87CB0250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903215"/>
            <a:ext cx="1225685" cy="1838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DFC2B8-FAE9-44FA-B80A-07856DE25F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" t="12486" r="21625" b="3675"/>
          <a:stretch/>
        </p:blipFill>
        <p:spPr>
          <a:xfrm>
            <a:off x="1200151" y="2967427"/>
            <a:ext cx="4255028" cy="2468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53856-F40E-4D72-97FE-62B3F6348D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335192"/>
            <a:ext cx="2833992" cy="1594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76970-79EE-42EB-BF66-CCC797635E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81" y="2884906"/>
            <a:ext cx="2578287" cy="1450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E7315-E125-4073-BF03-A164649A57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57250"/>
            <a:ext cx="1156192" cy="17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>
          <a:xfrm>
            <a:off x="1385888" y="1107281"/>
            <a:ext cx="6210300" cy="1943100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Bonk's Last Principles of Teaching/Instruction (Education 4.0?)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http://www.applicadthai.com/articles/education-4-0/</a:t>
            </a: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9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005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25" y="3228771"/>
            <a:ext cx="2262760" cy="276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3" b="12115"/>
          <a:stretch/>
        </p:blipFill>
        <p:spPr>
          <a:xfrm>
            <a:off x="4384984" y="3228770"/>
            <a:ext cx="4759016" cy="1452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33FE1-7F25-4FF0-9D0A-243B7B1DEB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18596" r="21852" b="27719"/>
          <a:stretch/>
        </p:blipFill>
        <p:spPr>
          <a:xfrm>
            <a:off x="-55248" y="3230007"/>
            <a:ext cx="2228151" cy="27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Title 1"/>
          <p:cNvSpPr>
            <a:spLocks noGrp="1"/>
          </p:cNvSpPr>
          <p:nvPr>
            <p:ph type="title"/>
          </p:nvPr>
        </p:nvSpPr>
        <p:spPr>
          <a:xfrm>
            <a:off x="803787" y="1701405"/>
            <a:ext cx="7440562" cy="621506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MOOCs are Like Library Books…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8" y="2759792"/>
            <a:ext cx="6613188" cy="318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77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3" name="Title 1"/>
          <p:cNvSpPr>
            <a:spLocks noGrp="1"/>
          </p:cNvSpPr>
          <p:nvPr>
            <p:ph type="title"/>
          </p:nvPr>
        </p:nvSpPr>
        <p:spPr>
          <a:xfrm>
            <a:off x="1485900" y="1028700"/>
            <a:ext cx="6286500" cy="1799044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MOOCs and Open Education Around the World</a:t>
            </a:r>
            <a:br>
              <a:rPr lang="en-US" altLang="en-US" b="1" dirty="0"/>
            </a:br>
            <a:r>
              <a:rPr lang="en-US" altLang="en-US" sz="1350" b="1" dirty="0">
                <a:hlinkClick r:id="rId2"/>
              </a:rPr>
              <a:t>http://routledge-ny.com/books/details/9781138807419/</a:t>
            </a:r>
            <a:r>
              <a:rPr lang="en-US" altLang="en-US" sz="1350" b="1" dirty="0"/>
              <a:t> </a:t>
            </a:r>
            <a:endParaRPr lang="en-US" altLang="en-US" sz="1350" dirty="0"/>
          </a:p>
        </p:txBody>
      </p:sp>
      <p:pic>
        <p:nvPicPr>
          <p:cNvPr id="9625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9244" r="14714" b="2405"/>
          <a:stretch>
            <a:fillRect/>
          </a:stretch>
        </p:blipFill>
        <p:spPr bwMode="auto">
          <a:xfrm>
            <a:off x="1143001" y="2857500"/>
            <a:ext cx="4499372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08922"/>
            <a:ext cx="8572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4708923"/>
            <a:ext cx="859631" cy="129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708923"/>
            <a:ext cx="1938338" cy="129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7" y="4704160"/>
            <a:ext cx="1147763" cy="12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7538" r="27048" b="2003"/>
          <a:stretch>
            <a:fillRect/>
          </a:stretch>
        </p:blipFill>
        <p:spPr bwMode="auto">
          <a:xfrm>
            <a:off x="4171951" y="3307548"/>
            <a:ext cx="971550" cy="13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7A9616-3DDB-4B6C-AC3C-3FC250A3F4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16" y="2704971"/>
            <a:ext cx="3404384" cy="19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2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67" y="1356081"/>
            <a:ext cx="8276491" cy="4950781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Weird Stuff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Systematic Literature Review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ID Considerations and Challenges 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ID for Self-directed Learning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4FF3E240-468F-41C4-894E-FDF34B4B90D7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F06A6E-9AEC-4E30-88B6-2C6F91DF9B6F}"/>
              </a:ext>
            </a:extLst>
          </p:cNvPr>
          <p:cNvSpPr txBox="1">
            <a:spLocks/>
          </p:cNvSpPr>
          <p:nvPr/>
        </p:nvSpPr>
        <p:spPr>
          <a:xfrm>
            <a:off x="641560" y="495990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Talk 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BD844-A024-47C9-BA6D-D04346DD2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41" y="3888020"/>
            <a:ext cx="4402117" cy="24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331108" y="1500554"/>
            <a:ext cx="8201655" cy="134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</a:rPr>
              <a:t>Poll #1: Who in here has taken a MOOC?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Poll #2: Are you happy or frustrated when you take a MOOC?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0AADE-5C18-4FC4-B164-EBD56208E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r="27052"/>
          <a:stretch/>
        </p:blipFill>
        <p:spPr>
          <a:xfrm>
            <a:off x="5272391" y="3122989"/>
            <a:ext cx="3871609" cy="3044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5B46D-0117-444F-893C-8ECF3103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8" y="3313732"/>
            <a:ext cx="5116834" cy="30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90" y="636272"/>
            <a:ext cx="7613178" cy="1887472"/>
          </a:xfrm>
        </p:spPr>
        <p:txBody>
          <a:bodyPr/>
          <a:lstStyle/>
          <a:p>
            <a:pPr algn="ctr"/>
            <a:r>
              <a:rPr lang="en-US" sz="6000" dirty="0"/>
              <a:t>Some Weird Things Going On…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CE386-1142-4979-A5B3-BED60062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72" y="2523744"/>
            <a:ext cx="3464454" cy="3816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1B383-26DD-4E16-BCB8-DACBADFE4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7" t="16552" r="8663" b="689"/>
          <a:stretch/>
        </p:blipFill>
        <p:spPr>
          <a:xfrm>
            <a:off x="422031" y="2523744"/>
            <a:ext cx="4871042" cy="383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A3D7C-BECC-497B-9E23-A4D16CBB32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3" r="2255"/>
          <a:stretch/>
        </p:blipFill>
        <p:spPr>
          <a:xfrm>
            <a:off x="680913" y="4912779"/>
            <a:ext cx="1797353" cy="815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F417A-B574-439A-BBE1-A73741E603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24" y="5033577"/>
            <a:ext cx="765258" cy="5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91" y="1070078"/>
            <a:ext cx="7948247" cy="7310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#1…We’re Teaching the World</a:t>
            </a:r>
            <a:b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October, 2018</a:t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Sarah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Fister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Gale, CLO</a:t>
            </a:r>
            <a:br>
              <a:rPr lang="en-US" sz="7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https://magazine.clomedia.com/issue/october-2018/teaching-the-world/</a:t>
            </a: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https://magazine.clomedia.com/issue/october-2018/</a:t>
            </a: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58338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0316-6D9B-41B7-80BC-F3161BFAB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" t="12222"/>
          <a:stretch/>
        </p:blipFill>
        <p:spPr>
          <a:xfrm>
            <a:off x="4572000" y="3066985"/>
            <a:ext cx="4572000" cy="3400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FAC8D0-435B-4746-BC19-324945CA1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985"/>
            <a:ext cx="4572000" cy="33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824" y="1010246"/>
            <a:ext cx="7794505" cy="7310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#2: Your Friends are doing MOOCs</a:t>
            </a:r>
            <a:b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15, 2017</a:t>
            </a:r>
            <a:b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Massive List of MOOC Providers Around The World, Class Central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JMOOC, K-MOOC, and T-MOOC?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https://www.class-central.com/report/mooc-providers-list/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A623A-2366-44A6-AD17-1559BA022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2" t="12148" r="1722" b="1085"/>
          <a:stretch/>
        </p:blipFill>
        <p:spPr>
          <a:xfrm>
            <a:off x="1149296" y="2697892"/>
            <a:ext cx="3422703" cy="1987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67EA9-6F35-4CA9-B28E-0BF3A985A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8" y="2686169"/>
            <a:ext cx="3389265" cy="1691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58E23-0438-49BC-8158-97EFB90951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33" t="18286" r="28823" b="19164"/>
          <a:stretch/>
        </p:blipFill>
        <p:spPr>
          <a:xfrm>
            <a:off x="1149297" y="4417967"/>
            <a:ext cx="3422702" cy="2025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383BE-3861-4F62-AE99-8535ABFDB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9" y="4377397"/>
            <a:ext cx="3389265" cy="18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57200" y="366834"/>
            <a:ext cx="8382000" cy="1842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Weirdness #3: Summer MOOC Discounts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Email inbox: June 10, 2018</a:t>
            </a:r>
            <a:br>
              <a:rPr lang="en-US" sz="2800"/>
            </a:br>
            <a:r>
              <a:rPr lang="en-US"/>
              <a:t>edX (Summer discounts)</a:t>
            </a:r>
            <a:br>
              <a:rPr lang="en-US" sz="800"/>
            </a:br>
            <a:r>
              <a:rPr lang="en-US" sz="1200" u="sng">
                <a:hlinkClick r:id="rId2"/>
              </a:rPr>
              <a:t>https://www.edx.org/course</a:t>
            </a:r>
            <a:r>
              <a:rPr lang="en-US" sz="1200" u="sng"/>
              <a:t> </a:t>
            </a:r>
            <a:endParaRPr lang="en-US" sz="1400" dirty="0"/>
          </a:p>
        </p:txBody>
      </p:sp>
      <p:sp>
        <p:nvSpPr>
          <p:cNvPr id="6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7938" y="395288"/>
            <a:ext cx="40481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26554F-DD33-49E7-9C48-5946024B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5" t="18889" r="29476"/>
          <a:stretch/>
        </p:blipFill>
        <p:spPr>
          <a:xfrm>
            <a:off x="480510" y="2352738"/>
            <a:ext cx="2203341" cy="4124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1E965-5089-49F9-B77E-9FA8AD6DD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4" t="22223" r="27315" b="5348"/>
          <a:stretch/>
        </p:blipFill>
        <p:spPr>
          <a:xfrm>
            <a:off x="5276929" y="2669437"/>
            <a:ext cx="2638268" cy="3821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6B172-DD97-4B3F-9B94-DB0CA480A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35" t="22223" r="30556" b="2221"/>
          <a:stretch/>
        </p:blipFill>
        <p:spPr>
          <a:xfrm>
            <a:off x="3036458" y="2802567"/>
            <a:ext cx="2141689" cy="3640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FB12-C94B-44B1-89C3-27AAA839F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54" y="1925771"/>
            <a:ext cx="2715867" cy="2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657924" y="427970"/>
            <a:ext cx="7863776" cy="211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>
                <a:solidFill>
                  <a:srgbClr val="0070C0"/>
                </a:solidFill>
              </a:rPr>
              <a:t>Weirdness #4: Cyber Monday Discounts</a:t>
            </a:r>
            <a:br>
              <a:rPr lang="en-US" sz="3000" dirty="0">
                <a:solidFill>
                  <a:srgbClr val="0070C0"/>
                </a:solidFill>
              </a:rPr>
            </a:br>
            <a:r>
              <a:rPr lang="en-US" sz="3000" dirty="0">
                <a:solidFill>
                  <a:srgbClr val="FF0000"/>
                </a:solidFill>
              </a:rPr>
              <a:t>Email inbox: November 26, 2018</a:t>
            </a:r>
            <a:br>
              <a:rPr lang="en-US" sz="2100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edX</a:t>
            </a:r>
            <a:r>
              <a:rPr lang="en-US" dirty="0">
                <a:solidFill>
                  <a:schemeClr val="tx1"/>
                </a:solidFill>
              </a:rPr>
              <a:t> (Summer discounts)</a:t>
            </a:r>
            <a:br>
              <a:rPr lang="en-US" sz="600" dirty="0">
                <a:solidFill>
                  <a:schemeClr val="tx1"/>
                </a:solidFill>
              </a:rPr>
            </a:br>
            <a:r>
              <a:rPr lang="en-US" sz="900" u="sng" dirty="0">
                <a:solidFill>
                  <a:schemeClr val="tx1"/>
                </a:solidFill>
                <a:hlinkClick r:id="rId2"/>
              </a:rPr>
              <a:t>https://www.edx.org/course</a:t>
            </a:r>
            <a:r>
              <a:rPr lang="en-US" sz="900" u="sng" dirty="0">
                <a:solidFill>
                  <a:schemeClr val="tx1"/>
                </a:solidFill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E90F6-8A99-41DB-BD55-CE875E0A3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1" t="42523" r="14019"/>
          <a:stretch/>
        </p:blipFill>
        <p:spPr>
          <a:xfrm>
            <a:off x="2998" y="2947868"/>
            <a:ext cx="4825315" cy="295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60B8C-2954-4503-B543-331E833B1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8" t="45285" r="21215"/>
          <a:stretch/>
        </p:blipFill>
        <p:spPr>
          <a:xfrm>
            <a:off x="4738816" y="3176032"/>
            <a:ext cx="4195120" cy="2814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DB5AD-FDCB-4251-8185-C1393449C5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07" y="4053454"/>
            <a:ext cx="1936830" cy="1936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E0E67-5D07-433B-96CB-65F5430AE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61" t="42523" r="24204" b="2763"/>
          <a:stretch/>
        </p:blipFill>
        <p:spPr>
          <a:xfrm>
            <a:off x="4949593" y="2962987"/>
            <a:ext cx="3984343" cy="3005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9AA63-0778-4E68-9EE6-9F4684C341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31" t="42523" r="15934" b="2764"/>
          <a:stretch/>
        </p:blipFill>
        <p:spPr>
          <a:xfrm>
            <a:off x="50294" y="2947868"/>
            <a:ext cx="4899299" cy="29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60331" y="572481"/>
            <a:ext cx="8223337" cy="2438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Weirdness #5…The MOOC Wave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May 21, 2018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The Second </a:t>
            </a:r>
            <a:r>
              <a:rPr lang="en-US" sz="3600" dirty="0" err="1">
                <a:solidFill>
                  <a:schemeClr val="tx1"/>
                </a:solidFill>
              </a:rPr>
              <a:t>ave</a:t>
            </a:r>
            <a:r>
              <a:rPr lang="en-US" sz="3600" dirty="0">
                <a:solidFill>
                  <a:schemeClr val="tx1"/>
                </a:solidFill>
              </a:rPr>
              <a:t> of MOOC Hype Is Here, and It’s Online Degrees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700" dirty="0" err="1">
                <a:solidFill>
                  <a:schemeClr val="tx1"/>
                </a:solidFill>
              </a:rPr>
              <a:t>Dhawal</a:t>
            </a:r>
            <a:r>
              <a:rPr lang="en-US" sz="2700" dirty="0">
                <a:solidFill>
                  <a:schemeClr val="tx1"/>
                </a:solidFill>
              </a:rPr>
              <a:t> Shah, Class Central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1200" u="sng" dirty="0">
                <a:solidFill>
                  <a:schemeClr val="tx1"/>
                </a:solidFill>
                <a:hlinkClick r:id="rId2"/>
              </a:rPr>
              <a:t>https://www.edsurge.com/news/2018-05-21-the-second-wave-of-mooc-hype-is-here-and-it-s-online-degrees</a:t>
            </a:r>
            <a:r>
              <a:rPr lang="en-US" sz="1200" u="sng" dirty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7938" y="395288"/>
            <a:ext cx="40481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DCFCC-8947-4A10-A06C-75A59A826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92" y="3011477"/>
            <a:ext cx="5182037" cy="3451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389D6-E903-491E-9AF4-F2140AE10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" y="3023099"/>
            <a:ext cx="3047104" cy="1713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83D2-82C3-4417-8B11-F72CCAD9D2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1" y="4748717"/>
            <a:ext cx="3069125" cy="17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043"/>
            <a:ext cx="8300651" cy="1005314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Bonk's 20 "Last" Principles of Instruction </a:t>
            </a:r>
            <a:br>
              <a:rPr lang="en-US" sz="27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(LAST = Learning Activation System Template)</a:t>
            </a:r>
            <a:br>
              <a:rPr lang="en-US" sz="27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endParaRPr lang="en-US" sz="2700" b="1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67875">
            <a:off x="1179202" y="2571195"/>
            <a:ext cx="134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3028950"/>
            <a:ext cx="1879827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875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Convenience</a:t>
            </a:r>
          </a:p>
        </p:txBody>
      </p:sp>
      <p:sp>
        <p:nvSpPr>
          <p:cNvPr id="7" name="TextBox 6"/>
          <p:cNvSpPr txBox="1"/>
          <p:nvPr/>
        </p:nvSpPr>
        <p:spPr>
          <a:xfrm rot="-180000">
            <a:off x="1128241" y="3475464"/>
            <a:ext cx="193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Collegiality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598" y="4043007"/>
            <a:ext cx="339328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75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Cheerfulness and Optimism</a:t>
            </a:r>
          </a:p>
        </p:txBody>
      </p:sp>
      <p:sp>
        <p:nvSpPr>
          <p:cNvPr id="9" name="TextBox 8"/>
          <p:cNvSpPr txBox="1"/>
          <p:nvPr/>
        </p:nvSpPr>
        <p:spPr>
          <a:xfrm rot="-60000">
            <a:off x="937874" y="4474711"/>
            <a:ext cx="193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Expectations</a:t>
            </a:r>
          </a:p>
        </p:txBody>
      </p:sp>
      <p:sp>
        <p:nvSpPr>
          <p:cNvPr id="10" name="TextBox 9"/>
          <p:cNvSpPr txBox="1"/>
          <p:nvPr/>
        </p:nvSpPr>
        <p:spPr>
          <a:xfrm rot="60000">
            <a:off x="1120825" y="4957469"/>
            <a:ext cx="375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Empowerment and Autonomy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36427" y="2429740"/>
            <a:ext cx="2484239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75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and Feedback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7077" y="2901166"/>
            <a:ext cx="178593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95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Spontaneity</a:t>
            </a:r>
          </a:p>
        </p:txBody>
      </p:sp>
      <p:sp>
        <p:nvSpPr>
          <p:cNvPr id="13" name="TextBox 12"/>
          <p:cNvSpPr txBox="1"/>
          <p:nvPr/>
        </p:nvSpPr>
        <p:spPr>
          <a:xfrm rot="60000">
            <a:off x="3132534" y="338158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</a:t>
            </a:r>
          </a:p>
        </p:txBody>
      </p:sp>
      <p:sp>
        <p:nvSpPr>
          <p:cNvPr id="14" name="TextBox 13"/>
          <p:cNvSpPr txBox="1"/>
          <p:nvPr/>
        </p:nvSpPr>
        <p:spPr>
          <a:xfrm rot="-60000">
            <a:off x="3592874" y="3710432"/>
            <a:ext cx="180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8246" y="2623398"/>
            <a:ext cx="276420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75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Nontraditional Learning</a:t>
            </a:r>
          </a:p>
        </p:txBody>
      </p:sp>
      <p:sp>
        <p:nvSpPr>
          <p:cNvPr id="17" name="TextBox 16"/>
          <p:cNvSpPr txBox="1"/>
          <p:nvPr/>
        </p:nvSpPr>
        <p:spPr>
          <a:xfrm rot="120000">
            <a:off x="4774417" y="2805094"/>
            <a:ext cx="276796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725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Passion and Inspiration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9181" y="3375199"/>
            <a:ext cx="32437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and Meaningfulness</a:t>
            </a:r>
          </a:p>
        </p:txBody>
      </p:sp>
      <p:sp>
        <p:nvSpPr>
          <p:cNvPr id="19" name="TextBox 18"/>
          <p:cNvSpPr txBox="1"/>
          <p:nvPr/>
        </p:nvSpPr>
        <p:spPr>
          <a:xfrm rot="-240000">
            <a:off x="5015758" y="3698878"/>
            <a:ext cx="3437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Trial and Error (i.e., it is ok to fail)</a:t>
            </a:r>
          </a:p>
        </p:txBody>
      </p:sp>
      <p:sp>
        <p:nvSpPr>
          <p:cNvPr id="20" name="TextBox 19"/>
          <p:cNvSpPr txBox="1"/>
          <p:nvPr/>
        </p:nvSpPr>
        <p:spPr>
          <a:xfrm rot="-60000">
            <a:off x="5947290" y="4221236"/>
            <a:ext cx="2558190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725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Expanded Resources</a:t>
            </a:r>
          </a:p>
        </p:txBody>
      </p:sp>
      <p:sp>
        <p:nvSpPr>
          <p:cNvPr id="21" name="TextBox 20"/>
          <p:cNvSpPr txBox="1"/>
          <p:nvPr/>
        </p:nvSpPr>
        <p:spPr>
          <a:xfrm rot="120000">
            <a:off x="4527450" y="4697792"/>
            <a:ext cx="26279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Connectedness</a:t>
            </a:r>
          </a:p>
        </p:txBody>
      </p:sp>
      <p:sp>
        <p:nvSpPr>
          <p:cNvPr id="22" name="TextBox 21"/>
          <p:cNvSpPr txBox="1"/>
          <p:nvPr/>
        </p:nvSpPr>
        <p:spPr>
          <a:xfrm rot="-120000">
            <a:off x="4832340" y="4990194"/>
            <a:ext cx="26521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 Apprenticeship</a:t>
            </a:r>
          </a:p>
        </p:txBody>
      </p:sp>
      <p:sp>
        <p:nvSpPr>
          <p:cNvPr id="23" name="TextBox 22"/>
          <p:cNvSpPr txBox="1"/>
          <p:nvPr/>
        </p:nvSpPr>
        <p:spPr>
          <a:xfrm rot="-120000">
            <a:off x="2994156" y="4343024"/>
            <a:ext cx="2334158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725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and Vision</a:t>
            </a:r>
          </a:p>
        </p:txBody>
      </p:sp>
      <p:sp>
        <p:nvSpPr>
          <p:cNvPr id="24" name="TextBox 23"/>
          <p:cNvSpPr txBox="1"/>
          <p:nvPr/>
        </p:nvSpPr>
        <p:spPr>
          <a:xfrm rot="20945485">
            <a:off x="7099733" y="4585236"/>
            <a:ext cx="13838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#20 ???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35794" y="2207419"/>
            <a:ext cx="7872413" cy="32789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b="1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338849">
            <a:off x="6160946" y="2133194"/>
            <a:ext cx="2130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5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800">
              <a:defRPr/>
            </a:pPr>
            <a:r>
              <a:rPr lang="en-US" sz="15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 and Options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CCCCD7E-9CDA-4E11-8154-465598847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9568"/>
            <a:ext cx="1171453" cy="89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991868AB-99C1-404B-80AE-0E2D3DEBF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834" y="5055181"/>
            <a:ext cx="1278254" cy="85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438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226218" y="395287"/>
            <a:ext cx="8460582" cy="265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September 12, 2018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Coursera's CEO on the Evolving Meaning of 'MOOC’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Dian </a:t>
            </a:r>
            <a:r>
              <a:rPr lang="en-US" sz="2000" dirty="0" err="1">
                <a:solidFill>
                  <a:schemeClr val="tx1"/>
                </a:solidFill>
              </a:rPr>
              <a:t>Schaffhauser</a:t>
            </a:r>
            <a:r>
              <a:rPr lang="en-US" sz="2000" dirty="0">
                <a:solidFill>
                  <a:schemeClr val="tx1"/>
                </a:solidFill>
              </a:rPr>
              <a:t>, Campus Technology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  <a:hlinkClick r:id="rId2"/>
              </a:rPr>
              <a:t>https://campustechnology.com/articles/2018/09/12/courseras-ceo-on-the-evolving-meaning-of-mooc.aspx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F38A9-BEE4-42DE-A8AD-C58D29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5" t="44444" r="39875" b="3334"/>
          <a:stretch/>
        </p:blipFill>
        <p:spPr>
          <a:xfrm>
            <a:off x="755378" y="3044599"/>
            <a:ext cx="3352800" cy="3398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31455-1ED6-45CA-9585-F25748BBA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49" y="3152670"/>
            <a:ext cx="2857500" cy="285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53BEB7-C5B6-4561-96E8-A6498B5CF839}"/>
              </a:ext>
            </a:extLst>
          </p:cNvPr>
          <p:cNvSpPr txBox="1"/>
          <p:nvPr/>
        </p:nvSpPr>
        <p:spPr>
          <a:xfrm>
            <a:off x="4108178" y="6138658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Maggioncalda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Coursera CEO</a:t>
            </a:r>
          </a:p>
        </p:txBody>
      </p:sp>
    </p:spTree>
    <p:extLst>
      <p:ext uri="{BB962C8B-B14F-4D97-AF65-F5344CB8AC3E}">
        <p14:creationId xmlns:p14="http://schemas.microsoft.com/office/powerpoint/2010/main" val="8308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1181100" y="348316"/>
            <a:ext cx="7010400" cy="2645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</a:rPr>
              <a:t>October 12, 2018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Weirdness #6…Degrees Via the MOOC</a:t>
            </a:r>
            <a:br>
              <a:rPr lang="en-US" sz="2025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EdX</a:t>
            </a:r>
            <a:r>
              <a:rPr lang="en-US" sz="2400" dirty="0">
                <a:solidFill>
                  <a:schemeClr val="tx1"/>
                </a:solidFill>
              </a:rPr>
              <a:t>: From </a:t>
            </a:r>
            <a:r>
              <a:rPr lang="en-US" sz="2400" dirty="0" err="1">
                <a:solidFill>
                  <a:schemeClr val="tx1"/>
                </a:solidFill>
              </a:rPr>
              <a:t>MicroMasters</a:t>
            </a:r>
            <a:r>
              <a:rPr lang="en-US" sz="2400" dirty="0">
                <a:solidFill>
                  <a:schemeClr val="tx1"/>
                </a:solidFill>
              </a:rPr>
              <a:t> to Online Master’s Degrees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500" dirty="0">
                <a:solidFill>
                  <a:schemeClr val="tx1"/>
                </a:solidFill>
              </a:rPr>
              <a:t>Lindsey McKenzie, Inside Higher Ed</a:t>
            </a:r>
            <a:br>
              <a:rPr lang="en-US" sz="525" dirty="0">
                <a:solidFill>
                  <a:schemeClr val="tx1"/>
                </a:solidFill>
              </a:rPr>
            </a:br>
            <a:r>
              <a:rPr lang="en-US" sz="900" u="sng" dirty="0">
                <a:hlinkClick r:id="rId2"/>
              </a:rPr>
              <a:t>https://www.insidehighered.com/news/2018/10/12/edx-launches-nine-low-cost-online-degrees</a:t>
            </a:r>
            <a:r>
              <a:rPr lang="en-US" sz="900" u="sng" dirty="0"/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C771E4-24C7-4FE0-9566-9407D9F61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52239" r="25833" b="17533"/>
          <a:stretch/>
        </p:blipFill>
        <p:spPr>
          <a:xfrm>
            <a:off x="153448" y="2880984"/>
            <a:ext cx="8708221" cy="35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76249" y="506019"/>
            <a:ext cx="8305612" cy="1875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Weirdness #7…MOOCs in Wedding Announcements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September 26, 2018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The Future of Professional Credentialing ... in an Engagement Announcement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Joshua Kim, Inside Higher Ed</a:t>
            </a:r>
            <a:br>
              <a:rPr lang="en-US" sz="200" dirty="0">
                <a:solidFill>
                  <a:schemeClr val="tx1"/>
                </a:solidFill>
              </a:rPr>
            </a:br>
            <a:r>
              <a:rPr lang="en-US" sz="700" u="sng" dirty="0">
                <a:solidFill>
                  <a:schemeClr val="tx1"/>
                </a:solidFill>
                <a:hlinkClick r:id="rId2"/>
              </a:rPr>
              <a:t>https://www.insidehighered.com/digital-learning/blogs/technology-and-learning/future-professional-credentialing-engagement</a:t>
            </a:r>
            <a:r>
              <a:rPr lang="en-US" sz="700" u="sng" dirty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8E84B-6FCC-432A-A698-19ABFD8EA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6" t="72429" r="39364" b="5668"/>
          <a:stretch/>
        </p:blipFill>
        <p:spPr>
          <a:xfrm>
            <a:off x="252656" y="3026931"/>
            <a:ext cx="8099135" cy="3112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0D3CC-2065-4ED1-B965-E260ADB72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88" y="3044193"/>
            <a:ext cx="1276350" cy="638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9107B-4087-4257-AA17-AB9091A59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45" t="12246" r="891" b="18396"/>
          <a:stretch/>
        </p:blipFill>
        <p:spPr>
          <a:xfrm>
            <a:off x="6761650" y="5278593"/>
            <a:ext cx="2527322" cy="11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380999" y="157984"/>
            <a:ext cx="8382000" cy="1842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Weirdness #8…Master’s of Accountancy MOOCs?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Email inbox: June 11, 2018</a:t>
            </a:r>
            <a:br>
              <a:rPr lang="en-US" sz="2800" dirty="0"/>
            </a:br>
            <a:r>
              <a:rPr lang="en-US" dirty="0">
                <a:solidFill>
                  <a:schemeClr val="tx1"/>
                </a:solidFill>
              </a:rPr>
              <a:t>Coursera</a:t>
            </a:r>
            <a:br>
              <a:rPr lang="en-US" sz="800" dirty="0"/>
            </a:br>
            <a:r>
              <a:rPr lang="en-US" sz="1200" u="sng" dirty="0">
                <a:hlinkClick r:id="rId2"/>
              </a:rPr>
              <a:t>https://www.coursera.org/</a:t>
            </a:r>
            <a:r>
              <a:rPr lang="en-US" sz="1200" u="sng" dirty="0"/>
              <a:t> 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E23A3-3D78-42D3-82C3-500B8B976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5599" r="1665" b="3313"/>
          <a:stretch/>
        </p:blipFill>
        <p:spPr>
          <a:xfrm>
            <a:off x="81480" y="2330122"/>
            <a:ext cx="5730844" cy="4023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155AF-A1DC-4036-ABBC-582B2DDD0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2" t="47818" r="707" b="14445"/>
          <a:stretch/>
        </p:blipFill>
        <p:spPr>
          <a:xfrm>
            <a:off x="5938091" y="4093560"/>
            <a:ext cx="3205909" cy="22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4111" y="840805"/>
            <a:ext cx="8146192" cy="2194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Weirdness #9…Discounted MOOC-based MBAs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August 7, 2017</a:t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2100" dirty="0" err="1">
                <a:solidFill>
                  <a:schemeClr val="tx1"/>
                </a:solidFill>
              </a:rPr>
              <a:t>FutureLearn</a:t>
            </a:r>
            <a:r>
              <a:rPr lang="en-US" sz="2100" dirty="0">
                <a:solidFill>
                  <a:schemeClr val="tx1"/>
                </a:solidFill>
              </a:rPr>
              <a:t> and Coventry University to Roll Out 50 Online Degrees 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800" dirty="0">
                <a:solidFill>
                  <a:schemeClr val="tx1"/>
                </a:solidFill>
              </a:rPr>
              <a:t>Last year Deakin University announced a similar partnership with </a:t>
            </a:r>
            <a:r>
              <a:rPr lang="en-US" sz="1800" dirty="0" err="1">
                <a:solidFill>
                  <a:schemeClr val="tx1"/>
                </a:solidFill>
              </a:rPr>
              <a:t>FutureLearn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100" dirty="0">
                <a:solidFill>
                  <a:schemeClr val="tx1"/>
                </a:solidFill>
              </a:rPr>
              <a:t>Class Central, </a:t>
            </a:r>
            <a:r>
              <a:rPr lang="en-US" sz="2100" dirty="0" err="1">
                <a:solidFill>
                  <a:schemeClr val="tx1"/>
                </a:solidFill>
              </a:rPr>
              <a:t>Dhawal</a:t>
            </a:r>
            <a:r>
              <a:rPr lang="en-US" sz="2100" dirty="0">
                <a:solidFill>
                  <a:schemeClr val="tx1"/>
                </a:solidFill>
              </a:rPr>
              <a:t> Shah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  <a:hlinkClick r:id="rId2"/>
              </a:rPr>
              <a:t>https://www.class-central.com/report/futurelearn-coventry-university-roll-50-online-degrees/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B5B70-FB0C-4345-B8DA-CE7FBBA46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9" t="36623" r="43068" b="30040"/>
          <a:stretch/>
        </p:blipFill>
        <p:spPr>
          <a:xfrm>
            <a:off x="454111" y="3035127"/>
            <a:ext cx="7956195" cy="32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9D0D7D-EA06-40AA-B1F3-247ECBA31455}"/>
              </a:ext>
            </a:extLst>
          </p:cNvPr>
          <p:cNvSpPr txBox="1">
            <a:spLocks/>
          </p:cNvSpPr>
          <p:nvPr/>
        </p:nvSpPr>
        <p:spPr>
          <a:xfrm>
            <a:off x="419270" y="393700"/>
            <a:ext cx="7175330" cy="181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Weirdness #10…MOOC-based Pricing Charts</a:t>
            </a:r>
            <a:br>
              <a:rPr lang="en-US" sz="2700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December 30, 2018</a:t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MOOC-Based Degrees, Pricing Chart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IBL News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788" dirty="0">
                <a:solidFill>
                  <a:schemeClr val="tx1"/>
                </a:solidFill>
                <a:hlinkClick r:id="rId2"/>
              </a:rPr>
              <a:t>https://www.class-central.com/pricing-charts/mooc-based-degrees</a:t>
            </a:r>
            <a:r>
              <a:rPr lang="en-US" sz="788" dirty="0">
                <a:solidFill>
                  <a:schemeClr val="tx1"/>
                </a:solidFill>
              </a:rPr>
              <a:t> 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4A8B7-F512-4BA5-8A27-038F93E9C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" t="12222" r="46368" b="18889"/>
          <a:stretch/>
        </p:blipFill>
        <p:spPr>
          <a:xfrm>
            <a:off x="419270" y="2288043"/>
            <a:ext cx="3918154" cy="4155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AFCB9-7CEB-469E-8BE5-DB93487C8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" t="10000" r="47276" b="7777"/>
          <a:stretch/>
        </p:blipFill>
        <p:spPr>
          <a:xfrm>
            <a:off x="4716533" y="2418444"/>
            <a:ext cx="3224157" cy="4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4026" y="685800"/>
            <a:ext cx="7127596" cy="178963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12, 2016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Life of Happiness and Fulfillment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 School of Business,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Rajagopal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Raghanathan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https://www.class-central.com/mooc/2860/coursera-a-life-of-happiness-and-fulfillment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725" t="15429" r="32427" b="13369"/>
          <a:stretch/>
        </p:blipFill>
        <p:spPr>
          <a:xfrm>
            <a:off x="269698" y="2560191"/>
            <a:ext cx="3500007" cy="3440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757" t="11433" r="26994" b="14205"/>
          <a:stretch/>
        </p:blipFill>
        <p:spPr>
          <a:xfrm>
            <a:off x="4179055" y="2629543"/>
            <a:ext cx="3872567" cy="33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5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6197"/>
            <a:ext cx="6765533" cy="1525713"/>
          </a:xfrm>
        </p:spPr>
        <p:txBody>
          <a:bodyPr/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14, 2016 (Customization)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15: Learning About MOOCs by Talking to Students</a:t>
            </a:r>
            <a:br>
              <a:rPr lang="en-US" sz="1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Charles Severance, Univ. of Michigan</a:t>
            </a:r>
            <a:b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Anuar Lequerica, Class Central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https://www.class-central.com/report/dr-chuck-graduate-ceremony-python-specialization/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25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1" y="5200650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ysClr val="windowText" lastClr="000000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54" t="7988" r="2821" b="7339"/>
          <a:stretch/>
        </p:blipFill>
        <p:spPr>
          <a:xfrm>
            <a:off x="0" y="2922356"/>
            <a:ext cx="4168524" cy="300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705" t="31481" r="32739" b="20857"/>
          <a:stretch/>
        </p:blipFill>
        <p:spPr>
          <a:xfrm>
            <a:off x="4098671" y="2922356"/>
            <a:ext cx="5045330" cy="3078395"/>
          </a:xfrm>
          <a:prstGeom prst="rect">
            <a:avLst/>
          </a:prstGeom>
        </p:spPr>
      </p:pic>
      <p:sp>
        <p:nvSpPr>
          <p:cNvPr id="7" name="Action Button: Movie 6">
            <a:hlinkClick r:id="rId5" highlightClick="1"/>
          </p:cNvPr>
          <p:cNvSpPr/>
          <p:nvPr/>
        </p:nvSpPr>
        <p:spPr>
          <a:xfrm>
            <a:off x="8260422" y="1797336"/>
            <a:ext cx="781812" cy="78181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Action Button: Movie 7">
            <a:hlinkClick r:id="rId6" highlightClick="1"/>
          </p:cNvPr>
          <p:cNvSpPr/>
          <p:nvPr/>
        </p:nvSpPr>
        <p:spPr>
          <a:xfrm>
            <a:off x="8260422" y="946172"/>
            <a:ext cx="781812" cy="78181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103" y="2009240"/>
            <a:ext cx="636451" cy="35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1396" y="1166668"/>
            <a:ext cx="790838" cy="4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15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90" y="636272"/>
            <a:ext cx="7613178" cy="1887472"/>
          </a:xfrm>
        </p:spPr>
        <p:txBody>
          <a:bodyPr/>
          <a:lstStyle/>
          <a:p>
            <a:pPr algn="ctr"/>
            <a:r>
              <a:rPr lang="en-US" sz="6000" dirty="0"/>
              <a:t>MOOC Trends and Recent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B9072-C8D9-4971-A15D-B55DCD44E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912"/>
            <a:ext cx="914400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1200990" y="505573"/>
            <a:ext cx="7015909" cy="2467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</a:rPr>
              <a:t>MOOCs are not dead</a:t>
            </a:r>
            <a:br>
              <a:rPr lang="en-US" sz="2400">
                <a:solidFill>
                  <a:srgbClr val="0070C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August 19, 2018</a:t>
            </a:r>
            <a:br>
              <a:rPr lang="en-US" sz="1050"/>
            </a:br>
            <a:r>
              <a:rPr lang="en-US" sz="2100">
                <a:solidFill>
                  <a:schemeClr val="tx1"/>
                </a:solidFill>
              </a:rPr>
              <a:t>Cumulative Growth in Number of MOOCs, 2011-18</a:t>
            </a:r>
            <a:br>
              <a:rPr lang="en-US" sz="1500">
                <a:solidFill>
                  <a:schemeClr val="tx1"/>
                </a:solidFill>
              </a:rPr>
            </a:br>
            <a:r>
              <a:rPr lang="en-US" sz="1500">
                <a:solidFill>
                  <a:schemeClr val="tx1"/>
                </a:solidFill>
              </a:rPr>
              <a:t>Almanac 2018, Chronicle of Higher Education</a:t>
            </a:r>
            <a:br>
              <a:rPr lang="en-US" sz="1050">
                <a:solidFill>
                  <a:schemeClr val="tx1"/>
                </a:solidFill>
              </a:rPr>
            </a:br>
            <a:r>
              <a:rPr lang="en-US" sz="900" u="sng">
                <a:hlinkClick r:id="rId2"/>
              </a:rPr>
              <a:t>https://www.chronicle.com/article/Top-5-MOOC-Providers-by-Number/244090?cid=cp216</a:t>
            </a:r>
            <a:r>
              <a:rPr lang="en-US" sz="900" u="sng"/>
              <a:t> </a:t>
            </a:r>
            <a:endParaRPr lang="en-US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60FB5-095E-480C-9365-8F4FFBB7A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5" t="16667" r="9943" b="5555"/>
          <a:stretch/>
        </p:blipFill>
        <p:spPr>
          <a:xfrm>
            <a:off x="5430837" y="3007236"/>
            <a:ext cx="2817776" cy="3034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15DC3-926D-4887-9FC1-EDF12E42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7" y="3157533"/>
            <a:ext cx="4835605" cy="27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362" y="1552346"/>
            <a:ext cx="7772400" cy="828675"/>
          </a:xfrm>
        </p:spPr>
        <p:txBody>
          <a:bodyPr/>
          <a:lstStyle/>
          <a:p>
            <a:r>
              <a:rPr lang="en-US" sz="4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20/20</a:t>
            </a:r>
          </a:p>
        </p:txBody>
      </p:sp>
      <p:pic>
        <p:nvPicPr>
          <p:cNvPr id="14344" name="Picture 8" descr="Image result for education 20/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" y="2778316"/>
            <a:ext cx="9085157" cy="3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22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304698" y="495990"/>
            <a:ext cx="6013091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Trends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8" y="2464980"/>
            <a:ext cx="5730008" cy="3623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85195" y="1296167"/>
            <a:ext cx="8570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MOOC-based Degrees: A Review of MOOC Stats and Trends in 2018,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85" y="2437520"/>
            <a:ext cx="2562225" cy="1850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54209" y="4450687"/>
            <a:ext cx="2984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five MOOC providers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DCBC3-CB66-431D-9E2B-05BE04DF4B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5" y="4936073"/>
            <a:ext cx="2821087" cy="13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425884" y="495990"/>
            <a:ext cx="5891905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Stats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884" y="1296167"/>
            <a:ext cx="8339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MOOC-based Degrees: A Review of MOOC Stats and Trends in 2018,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08" y="2581288"/>
            <a:ext cx="7407580" cy="3694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572428" cy="1894117"/>
          </a:xfrm>
        </p:spPr>
        <p:txBody>
          <a:bodyPr/>
          <a:lstStyle/>
          <a:p>
            <a: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12, 2018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Microcredentials</a:t>
            </a:r>
            <a:r>
              <a:rPr lang="en-US" sz="2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Nanodegrees</a:t>
            </a:r>
            <a:b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on Modular</a:t>
            </a:r>
            <a:b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edX Expands </a:t>
            </a:r>
            <a:r>
              <a:rPr lang="en-US" sz="13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MicroMasters</a:t>
            </a: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Programs With Data Science (“nanodegrees”)</a:t>
            </a:r>
            <a:b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Leadership and More, Sri </a:t>
            </a:r>
            <a:r>
              <a:rPr lang="en-US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Ravipati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Campus Technology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https://campustechnology.com/articles/2017/03/01/edx-expands-micromasters-programs-with-data-science-digital-leadership-and-more.aspx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Lindsey McKenzie, Inside Higher Ed</a:t>
            </a:r>
            <a:br>
              <a:rPr lang="en-US" sz="1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https://www.insidehighered.com/news/2018/10/12/edx-launches-nine-low-cost-online-degrees</a:t>
            </a:r>
            <a: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675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1" y="5200650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551" t="17579" r="32393" b="6916"/>
          <a:stretch/>
        </p:blipFill>
        <p:spPr>
          <a:xfrm>
            <a:off x="171296" y="2689694"/>
            <a:ext cx="3315009" cy="3315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1321" t="25313" r="4769" b="181"/>
          <a:stretch/>
        </p:blipFill>
        <p:spPr>
          <a:xfrm>
            <a:off x="3606556" y="2819400"/>
            <a:ext cx="3074507" cy="2947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3790" t="20784" r="22332" b="933"/>
          <a:stretch/>
        </p:blipFill>
        <p:spPr>
          <a:xfrm>
            <a:off x="5810492" y="3040820"/>
            <a:ext cx="2630347" cy="2928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D04C5-76E2-4971-9D9E-9AB4A81E9C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67" t="52239" r="25833" b="17533"/>
          <a:stretch/>
        </p:blipFill>
        <p:spPr>
          <a:xfrm>
            <a:off x="6385346" y="4876163"/>
            <a:ext cx="2758654" cy="11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64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7" y="500360"/>
            <a:ext cx="7717421" cy="1756833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9, 2018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MicroMaster’s</a:t>
            </a: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Degrees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on Modular</a:t>
            </a:r>
            <a:b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launches </a:t>
            </a:r>
            <a:r>
              <a:rPr lang="en-US" sz="232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MITx</a:t>
            </a: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2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MicroMasters</a:t>
            </a: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Principles of Manufacturing, </a:t>
            </a:r>
            <a:r>
              <a:rPr lang="en-US" sz="20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Open Learning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http://news.mit.edu/2018/mit-launches-new-mitx-micromasters-program-principles-manufacturing-0109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F6D810-9EB5-496E-A4DC-AFD15024C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0106" r="22500" b="12765"/>
          <a:stretch/>
        </p:blipFill>
        <p:spPr>
          <a:xfrm>
            <a:off x="28575" y="2743200"/>
            <a:ext cx="3864277" cy="3248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E5982-412C-41F7-84CF-0A9D72489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29" t="24947" r="37186" b="6823"/>
          <a:stretch/>
        </p:blipFill>
        <p:spPr>
          <a:xfrm>
            <a:off x="4064060" y="2762250"/>
            <a:ext cx="2971457" cy="2829958"/>
          </a:xfrm>
          <a:prstGeom prst="rect">
            <a:avLst/>
          </a:prstGeom>
        </p:spPr>
      </p:pic>
      <p:pic>
        <p:nvPicPr>
          <p:cNvPr id="5" name="Picture 2" descr="https://i.kinja-img.com/gawker-media/image/upload/s--rpfThOiK--/c_scale,fl_progressive,q_80,w_800/jasqyosijhfrshkbz2vl.png">
            <a:extLst>
              <a:ext uri="{FF2B5EF4-FFF2-40B4-BE49-F238E27FC236}">
                <a16:creationId xmlns:a16="http://schemas.microsoft.com/office/drawing/2014/main" id="{AE698772-876D-4441-A290-F7F5137B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07" y="4404322"/>
            <a:ext cx="2241293" cy="118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16183E-093B-4AAB-9FF4-9DA374A4C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67" t="12456" r="40000" b="19282"/>
          <a:stretch/>
        </p:blipFill>
        <p:spPr>
          <a:xfrm>
            <a:off x="7064419" y="2681420"/>
            <a:ext cx="1937275" cy="15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08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0D7D-EA06-40AA-B1F3-247ECBA3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85800"/>
            <a:ext cx="7848600" cy="15430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7, 2018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Reinventing the College Degree: A Future with Modular Credentials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IBL News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https://iblnews.org/2018/12/07/reinventing-the-college-degree-a-future-with-modular-credentials/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05812-3FBE-4BDC-BF40-F2A797A42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9" t="11111" r="36381" b="4445"/>
          <a:stretch/>
        </p:blipFill>
        <p:spPr>
          <a:xfrm>
            <a:off x="2667000" y="2813352"/>
            <a:ext cx="3352800" cy="40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80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468562"/>
          </a:xfrm>
        </p:spPr>
        <p:txBody>
          <a:bodyPr/>
          <a:lstStyle/>
          <a:p>
            <a:r>
              <a:rPr lang="en-US" altLang="en-US" sz="4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January 20, 2016</a:t>
            </a:r>
            <a:br>
              <a:rPr lang="en-US" altLang="en-US" sz="40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Coursera Specializations</a:t>
            </a:r>
            <a:br>
              <a:rPr lang="en-US" altLang="en-US" sz="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https://www.coursera.org/browse?utm_medium=email&amp;utm_source=marketing&amp;utm_campaign=aUAR4L-fEeW6i-NodUB9Qw&amp;languages=en</a:t>
            </a:r>
            <a:r>
              <a:rPr lang="en-US" altLang="en-US" sz="8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22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22221" r="24138" b="6349"/>
          <a:stretch>
            <a:fillRect/>
          </a:stretch>
        </p:blipFill>
        <p:spPr bwMode="auto">
          <a:xfrm>
            <a:off x="609600" y="2286000"/>
            <a:ext cx="2667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22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48372" r="37457" b="1529"/>
          <a:stretch>
            <a:fillRect/>
          </a:stretch>
        </p:blipFill>
        <p:spPr bwMode="auto">
          <a:xfrm>
            <a:off x="4267200" y="3013075"/>
            <a:ext cx="4495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0"/>
            <a:ext cx="3103354" cy="3781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23937"/>
            <a:ext cx="5334000" cy="29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91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6793345" cy="204385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30, 2017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ramp up new fields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Report: 59% of employed data scientists learned skills on their own or via a MOOC</a:t>
            </a:r>
            <a:b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DeNisco </a:t>
            </a:r>
            <a:r>
              <a:rPr lang="en-US" sz="202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Rayome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https://www.techrepublic.com/article/report-59-of-employed-data-scientists-learned-skills-on-their-own-or-via-a-mooc/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14841-4955-47F8-B53E-3F9E7952A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8306" r="18332" b="3148"/>
          <a:stretch/>
        </p:blipFill>
        <p:spPr>
          <a:xfrm>
            <a:off x="304800" y="3107078"/>
            <a:ext cx="4616643" cy="3373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5BB51-0D16-497A-BFE7-25C038899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959430"/>
            <a:ext cx="4482399" cy="25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11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518824" y="2051538"/>
            <a:ext cx="8015594" cy="4044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US" sz="2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Hew’s</a:t>
            </a:r>
            <a:r>
              <a:rPr lang="en-US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(2018, p. 1) analyzed 4,565 </a:t>
            </a:r>
            <a:r>
              <a:rPr lang="en-US" sz="2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coursetalk</a:t>
            </a:r>
            <a:r>
              <a:rPr lang="en-US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review comments of 10 highly rated MOOCs. He found “six key factors that can engage online [MOOC] participants and nine reasons for participant disaffection.”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Problem-centric learning supported by clear explanations.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learning supported by timely feedback (e.g., assignments, projects, discussion).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resources that cater to participants’ learning needs or preferences.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attributes (e.g., passion, enthusiasm, humor, variety of examples).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interaction.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availability.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90107" y="435426"/>
            <a:ext cx="8873028" cy="126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2800" dirty="0" err="1">
                <a:solidFill>
                  <a:srgbClr val="FF0000"/>
                </a:solidFill>
              </a:rPr>
              <a:t>Khe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Foon</a:t>
            </a:r>
            <a:r>
              <a:rPr lang="en-US" sz="2800" dirty="0">
                <a:solidFill>
                  <a:srgbClr val="FF0000"/>
                </a:solidFill>
              </a:rPr>
              <a:t> (Timothy) Hew (2018)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Hew, K. F. (2018). Unpacking the Strategies of Ten Highly Rated MOOCs: Implications for Engaging Students in Large Online Courses. </a:t>
            </a:r>
            <a:r>
              <a:rPr lang="en-US" sz="1400" i="1" dirty="0">
                <a:solidFill>
                  <a:schemeClr val="tx1"/>
                </a:solidFill>
              </a:rPr>
              <a:t>Teachers College Record</a:t>
            </a:r>
            <a:r>
              <a:rPr lang="en-US" sz="1400" dirty="0">
                <a:solidFill>
                  <a:schemeClr val="tx1"/>
                </a:solidFill>
              </a:rPr>
              <a:t>, </a:t>
            </a:r>
            <a:r>
              <a:rPr lang="en-US" sz="1400" i="1" dirty="0">
                <a:solidFill>
                  <a:schemeClr val="tx1"/>
                </a:solidFill>
              </a:rPr>
              <a:t>120</a:t>
            </a:r>
            <a:r>
              <a:rPr lang="en-US" sz="1400" dirty="0">
                <a:solidFill>
                  <a:schemeClr val="tx1"/>
                </a:solidFill>
              </a:rPr>
              <a:t>(1).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800" dirty="0">
                <a:hlinkClick r:id="rId2"/>
              </a:rPr>
              <a:t>https://www.coursetalk.com/</a:t>
            </a:r>
            <a:r>
              <a:rPr lang="en-US" sz="1800" dirty="0"/>
              <a:t> 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6D0D6-057E-4B3F-B1B9-8A73173BE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7" t="10855" r="12304" b="3236"/>
          <a:stretch/>
        </p:blipFill>
        <p:spPr>
          <a:xfrm>
            <a:off x="6858001" y="4578710"/>
            <a:ext cx="2286000" cy="17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18" y="491029"/>
            <a:ext cx="8432070" cy="63890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Quotes: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(2015-2016)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7" y="1255776"/>
            <a:ext cx="6827520" cy="4791456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gain a deeper and more diverse understanding of the MOOC phenomenon, researchers need to use multiple research approaches (e.g., ethnography, phenomenology, discourse analysis) add content to them.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(p. 583)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Collier, &amp; Schneider (2015, May), Digging deeper into learners’ experiences in MOOCs: Participation in social networks outside of MOOCs, notetaking and contexts surrounding content consumption. 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BJET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(3), 570-587.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Dependence on Particular Research Methods May Restrict our Understanding of MOOCs.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 </a:t>
            </a:r>
            <a:r>
              <a:rPr lang="en-U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Peter Shepherdson’s Study (2016). Systematic Analysis and Synthesis of the Empirical MOOC Literature Published in 2013-2015.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IRRODL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http://www.irrodl.org/index.php/irrodl/article/view/2448/3655</a:t>
            </a:r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170000"/>
              </a:lnSpc>
            </a:pP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FB205-37CD-4A33-AE6A-585D0A9E2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96" y="4292093"/>
            <a:ext cx="1670303" cy="2091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473D2-263F-4E08-84EE-C521818F8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9" t="5636" r="31694"/>
          <a:stretch/>
        </p:blipFill>
        <p:spPr>
          <a:xfrm>
            <a:off x="7455407" y="1199785"/>
            <a:ext cx="1670303" cy="222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A97C1-07F9-46FE-A461-D29DCC2CAE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66" t="22906" r="15333" b="7610"/>
          <a:stretch/>
        </p:blipFill>
        <p:spPr>
          <a:xfrm>
            <a:off x="7455407" y="3281758"/>
            <a:ext cx="1706880" cy="10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EC7363FF-BD85-4046-A535-6979D40B2F28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A271F0-86EB-4DE8-9302-F08554CCECF7}"/>
              </a:ext>
            </a:extLst>
          </p:cNvPr>
          <p:cNvSpPr txBox="1">
            <a:spLocks/>
          </p:cNvSpPr>
          <p:nvPr/>
        </p:nvSpPr>
        <p:spPr>
          <a:xfrm>
            <a:off x="491158" y="495990"/>
            <a:ext cx="5826632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Studies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8298408"/>
              </p:ext>
            </p:extLst>
          </p:nvPr>
        </p:nvGraphicFramePr>
        <p:xfrm>
          <a:off x="491157" y="1231743"/>
          <a:ext cx="8170521" cy="452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 New Roles of the Instructor</a:t>
            </a:r>
          </a:p>
        </p:txBody>
      </p:sp>
      <p:sp>
        <p:nvSpPr>
          <p:cNvPr id="7" name="TextBox 6"/>
          <p:cNvSpPr txBox="1"/>
          <p:nvPr/>
        </p:nvSpPr>
        <p:spPr>
          <a:xfrm rot="21040725">
            <a:off x="1317130" y="2253995"/>
            <a:ext cx="1409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Captain</a:t>
            </a:r>
          </a:p>
        </p:txBody>
      </p:sp>
      <p:sp>
        <p:nvSpPr>
          <p:cNvPr id="8" name="TextBox 7"/>
          <p:cNvSpPr txBox="1"/>
          <p:nvPr/>
        </p:nvSpPr>
        <p:spPr>
          <a:xfrm rot="240000">
            <a:off x="2346232" y="2660394"/>
            <a:ext cx="172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Counselor</a:t>
            </a:r>
          </a:p>
        </p:txBody>
      </p:sp>
      <p:sp>
        <p:nvSpPr>
          <p:cNvPr id="4" name="TextBox 3"/>
          <p:cNvSpPr txBox="1"/>
          <p:nvPr/>
        </p:nvSpPr>
        <p:spPr>
          <a:xfrm rot="21377494">
            <a:off x="1353558" y="3795719"/>
            <a:ext cx="150914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95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Consultant</a:t>
            </a:r>
          </a:p>
        </p:txBody>
      </p:sp>
      <p:sp>
        <p:nvSpPr>
          <p:cNvPr id="5" name="TextBox 4"/>
          <p:cNvSpPr txBox="1"/>
          <p:nvPr/>
        </p:nvSpPr>
        <p:spPr>
          <a:xfrm rot="60000">
            <a:off x="1408159" y="3207992"/>
            <a:ext cx="17359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6806" y="4926824"/>
            <a:ext cx="193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Cultivator</a:t>
            </a:r>
          </a:p>
        </p:txBody>
      </p:sp>
      <p:sp>
        <p:nvSpPr>
          <p:cNvPr id="9" name="TextBox 8"/>
          <p:cNvSpPr txBox="1"/>
          <p:nvPr/>
        </p:nvSpPr>
        <p:spPr>
          <a:xfrm rot="-60000">
            <a:off x="1329606" y="4451460"/>
            <a:ext cx="273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Organizer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50343" y="2001232"/>
            <a:ext cx="30544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Ambassador</a:t>
            </a:r>
          </a:p>
        </p:txBody>
      </p:sp>
      <p:sp>
        <p:nvSpPr>
          <p:cNvPr id="12" name="TextBox 11"/>
          <p:cNvSpPr txBox="1"/>
          <p:nvPr/>
        </p:nvSpPr>
        <p:spPr>
          <a:xfrm rot="60000">
            <a:off x="3812461" y="2429062"/>
            <a:ext cx="13833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25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Curator</a:t>
            </a:r>
          </a:p>
        </p:txBody>
      </p:sp>
      <p:sp>
        <p:nvSpPr>
          <p:cNvPr id="13" name="TextBox 12"/>
          <p:cNvSpPr txBox="1"/>
          <p:nvPr/>
        </p:nvSpPr>
        <p:spPr>
          <a:xfrm rot="-180000">
            <a:off x="3510809" y="3023087"/>
            <a:ext cx="1835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Concierge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3224" y="3571875"/>
            <a:ext cx="3265716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75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Camping Trip Guide</a:t>
            </a:r>
          </a:p>
        </p:txBody>
      </p:sp>
      <p:sp>
        <p:nvSpPr>
          <p:cNvPr id="15" name="TextBox 14"/>
          <p:cNvSpPr txBox="1"/>
          <p:nvPr/>
        </p:nvSpPr>
        <p:spPr>
          <a:xfrm rot="154830">
            <a:off x="3502391" y="4121664"/>
            <a:ext cx="311467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75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Expedition Leader</a:t>
            </a:r>
          </a:p>
        </p:txBody>
      </p:sp>
      <p:sp>
        <p:nvSpPr>
          <p:cNvPr id="16" name="TextBox 15"/>
          <p:cNvSpPr txBox="1"/>
          <p:nvPr/>
        </p:nvSpPr>
        <p:spPr>
          <a:xfrm rot="21391926">
            <a:off x="4277342" y="4481892"/>
            <a:ext cx="187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Chemist</a:t>
            </a:r>
          </a:p>
        </p:txBody>
      </p:sp>
      <p:sp>
        <p:nvSpPr>
          <p:cNvPr id="17" name="TextBox 16"/>
          <p:cNvSpPr txBox="1"/>
          <p:nvPr/>
        </p:nvSpPr>
        <p:spPr>
          <a:xfrm rot="167886">
            <a:off x="5577325" y="2278779"/>
            <a:ext cx="2787911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725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 Advocate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6819" y="2765402"/>
            <a:ext cx="12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22181" y="3275207"/>
            <a:ext cx="1628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Comedian </a:t>
            </a:r>
          </a:p>
        </p:txBody>
      </p:sp>
      <p:sp>
        <p:nvSpPr>
          <p:cNvPr id="20" name="TextBox 19"/>
          <p:cNvSpPr txBox="1"/>
          <p:nvPr/>
        </p:nvSpPr>
        <p:spPr>
          <a:xfrm rot="300000">
            <a:off x="6173986" y="3735601"/>
            <a:ext cx="10537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</a:t>
            </a:r>
          </a:p>
        </p:txBody>
      </p:sp>
      <p:sp>
        <p:nvSpPr>
          <p:cNvPr id="21" name="TextBox 20"/>
          <p:cNvSpPr txBox="1"/>
          <p:nvPr/>
        </p:nvSpPr>
        <p:spPr>
          <a:xfrm rot="180000">
            <a:off x="6376690" y="4133206"/>
            <a:ext cx="164574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875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Collaborator</a:t>
            </a:r>
          </a:p>
        </p:txBody>
      </p:sp>
      <p:sp>
        <p:nvSpPr>
          <p:cNvPr id="22" name="TextBox 21"/>
          <p:cNvSpPr txBox="1"/>
          <p:nvPr/>
        </p:nvSpPr>
        <p:spPr>
          <a:xfrm rot="60000">
            <a:off x="5950744" y="4724742"/>
            <a:ext cx="150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 Giver</a:t>
            </a:r>
          </a:p>
        </p:txBody>
      </p:sp>
      <p:sp>
        <p:nvSpPr>
          <p:cNvPr id="23" name="TextBox 22"/>
          <p:cNvSpPr txBox="1"/>
          <p:nvPr/>
        </p:nvSpPr>
        <p:spPr>
          <a:xfrm rot="214093">
            <a:off x="4914899" y="5070992"/>
            <a:ext cx="14591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Colleague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96553" y="1971675"/>
            <a:ext cx="7150895" cy="36004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b="1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60000">
            <a:off x="6208939" y="2753861"/>
            <a:ext cx="175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Catalyst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725288-45C2-4DF8-B84D-C3EEE3732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3" y="5199006"/>
            <a:ext cx="2319689" cy="7976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ED49AE-EF25-4B82-BF6C-886D9758E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0" y="4899654"/>
            <a:ext cx="1914895" cy="10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29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2014330"/>
            <a:ext cx="9224009" cy="2443370"/>
          </a:xfrm>
        </p:spPr>
        <p:txBody>
          <a:bodyPr/>
          <a:lstStyle/>
          <a:p>
            <a:pPr algn="ctr"/>
            <a:r>
              <a:rPr lang="en-US" sz="5400" dirty="0"/>
              <a:t>Study #1</a:t>
            </a:r>
            <a:br>
              <a:rPr lang="en-US" sz="5400" dirty="0"/>
            </a:br>
            <a:r>
              <a:rPr lang="en-US" sz="5400" dirty="0"/>
              <a:t>MOOCs </a:t>
            </a:r>
            <a:br>
              <a:rPr lang="en-US" sz="5400" dirty="0"/>
            </a:br>
            <a:r>
              <a:rPr lang="en-US" sz="5400" dirty="0"/>
              <a:t>Literature Review </a:t>
            </a:r>
            <a:br>
              <a:rPr lang="en-US" sz="5400" dirty="0"/>
            </a:br>
            <a:r>
              <a:rPr lang="en-US" sz="5400" dirty="0"/>
              <a:t>(2014-2016)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58422" y="4789170"/>
            <a:ext cx="805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Zhu, M., Sari, A., &amp; Lee, M. M. (2018).  A Systematic Review of Research Methods and Topics of the Empirical MOOC Literature (2014-2016). </a:t>
            </a:r>
            <a:r>
              <a:rPr lang="en-US" sz="2000" i="1" dirty="0"/>
              <a:t>The Internet and Higher Education, 37</a:t>
            </a:r>
            <a:r>
              <a:rPr lang="en-US" sz="2000" dirty="0"/>
              <a:t>, 31-39.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EEC9B-AC16-4B1F-A014-A1D06BC6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183225"/>
            <a:ext cx="2260599" cy="14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22" y="1448775"/>
            <a:ext cx="7979891" cy="3670445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was to gain a deeper and more diverse understanding of the current MOOC phenomenon and identify the gap in MOOC empirical studies.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What are the research methods researchers employed in empirical MOOC studies?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What are the research topics or focuses in MOOC studies?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How are researchers of empirical MOOC studies geographically distributed?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In terms of the delivery of the MOOC, what are the countries which are attracting the most research?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395926" y="495990"/>
            <a:ext cx="592186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Purposes &amp; Questions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139A4-5D1B-4B51-9646-1BDB7F7DC447}"/>
              </a:ext>
            </a:extLst>
          </p:cNvPr>
          <p:cNvSpPr txBox="1">
            <a:spLocks/>
          </p:cNvSpPr>
          <p:nvPr/>
        </p:nvSpPr>
        <p:spPr>
          <a:xfrm>
            <a:off x="297180" y="474219"/>
            <a:ext cx="602060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Journals of the Articles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D406ABF-6192-41A2-AFB7-DA4AD052367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5770" y="1428751"/>
          <a:ext cx="7669530" cy="4957449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38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No.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Journal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68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International Review of Research in Open and Distance Learning (IRRODL)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Computers &amp; Education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British Journal of Educational Technology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Online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Distance Education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Educational Media International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Internet and Higher Education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Journal of Computer Assisted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Computers in Human Behavior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Open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Journal of Online Learning and Teaching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Journal of Asynchronous Learning Network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25184350-A7CD-44E0-BF7C-401F3233E212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FC5A53D-4BDB-4C4D-979E-4C90E3E483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1429" y="2168503"/>
          <a:ext cx="8500362" cy="388841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73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8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5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51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Quantitative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Qualitative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Mixed methods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20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Student-focused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20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Design-focused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59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Context and impact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29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Instructor-focused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160774" y="1538198"/>
            <a:ext cx="8806808" cy="51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Font typeface="Arial"/>
              <a:buNone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research focuses and methods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01430" y="474219"/>
            <a:ext cx="601636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&amp; RQ2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25184350-A7CD-44E0-BF7C-401F3233E212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858280" y="1538198"/>
            <a:ext cx="8109301" cy="51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 Focus of MOOC Research (2014-2016)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01430" y="474219"/>
            <a:ext cx="601636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436DA-C2C4-4E10-A9D1-C083B4950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0" y="2201457"/>
            <a:ext cx="7169943" cy="4097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139A4-5D1B-4B51-9646-1BDB7F7DC447}"/>
              </a:ext>
            </a:extLst>
          </p:cNvPr>
          <p:cNvSpPr txBox="1">
            <a:spLocks/>
          </p:cNvSpPr>
          <p:nvPr/>
        </p:nvSpPr>
        <p:spPr>
          <a:xfrm>
            <a:off x="640697" y="474219"/>
            <a:ext cx="5677092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Locations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15C10-2AE7-485F-9B4C-8BD19CFEF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8" y="1712090"/>
            <a:ext cx="7499603" cy="4285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697" y="1358147"/>
            <a:ext cx="7516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 of MOOC Research Team Members (2014-2016)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53" y="1625332"/>
            <a:ext cx="7598550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continuous expansion of methodological approaches in MOOCs research is needed.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empirical MOOC research focusing on instructors’ perspective might provide more comprehensive picture of MOOC phenomenon.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(Note: Data collection is continuing…)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47FDF-9B52-4717-B167-879205EBD59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60" y="670556"/>
            <a:ext cx="7857018" cy="1521712"/>
          </a:xfrm>
        </p:spPr>
        <p:txBody>
          <a:bodyPr/>
          <a:lstStyle/>
          <a:p>
            <a:pPr algn="ctr"/>
            <a:r>
              <a:rPr lang="en-US" sz="6000" dirty="0"/>
              <a:t>The study expanded!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99C92-5AEA-40DC-8F17-8EBE4CB8A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5" y="2192268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334796" y="250787"/>
            <a:ext cx="8279853" cy="1746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Total Number of Empirical MOOC Studies Published in Different Journals from 2013-2018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907973"/>
              </p:ext>
            </p:extLst>
          </p:nvPr>
        </p:nvGraphicFramePr>
        <p:xfrm>
          <a:off x="753844" y="2459419"/>
          <a:ext cx="7612389" cy="35945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429587">
                  <a:extLst>
                    <a:ext uri="{9D8B030D-6E8A-4147-A177-3AD203B41FA5}">
                      <a16:colId xmlns:a16="http://schemas.microsoft.com/office/drawing/2014/main" val="2297353475"/>
                    </a:ext>
                  </a:extLst>
                </a:gridCol>
                <a:gridCol w="2182802">
                  <a:extLst>
                    <a:ext uri="{9D8B030D-6E8A-4147-A177-3AD203B41FA5}">
                      <a16:colId xmlns:a16="http://schemas.microsoft.com/office/drawing/2014/main" val="3320730187"/>
                    </a:ext>
                  </a:extLst>
                </a:gridCol>
              </a:tblGrid>
              <a:tr h="599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Journals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Number of empirical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254633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Review of Research in Open and Distributed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2731575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Computers &amp;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922230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British Journal of Educational Technology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31552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Online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529759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08624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Journal of Online Learning and Teaching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9937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Internet and Higher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836138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Computers in Human Behavior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07459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Open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434022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9600" y="1902474"/>
            <a:ext cx="837674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(Note: the table only includes the top nine journals in terms of the number of empirical MOOC studies)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7656"/>
            <a:ext cx="8457977" cy="63890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</a:t>
            </a:r>
            <a:r>
              <a:rPr lang="en-US" dirty="0"/>
              <a:t>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ethods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87365" y="156604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6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070887"/>
              </p:ext>
            </p:extLst>
          </p:nvPr>
        </p:nvGraphicFramePr>
        <p:xfrm>
          <a:off x="1135117" y="1726094"/>
          <a:ext cx="6810703" cy="405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907" y="5789251"/>
            <a:ext cx="8771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methods used in empirical MOOCs studies from 2013-2018 (N=321 studies)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4187436" y="857249"/>
            <a:ext cx="4956565" cy="2829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4240161" cy="2829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593" y="3643645"/>
            <a:ext cx="4378428" cy="2436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94" y="3645394"/>
            <a:ext cx="3228983" cy="2421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097" y="1374244"/>
            <a:ext cx="1762432" cy="22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056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2970"/>
            <a:ext cx="6201508" cy="638906"/>
          </a:xfrm>
        </p:spPr>
        <p:txBody>
          <a:bodyPr/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Methods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7766" y="209795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932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6F3911A-D95D-4EDA-B41F-C9302828A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959198"/>
              </p:ext>
            </p:extLst>
          </p:nvPr>
        </p:nvGraphicFramePr>
        <p:xfrm>
          <a:off x="666020" y="1471449"/>
          <a:ext cx="7598978" cy="378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5820" y="5176282"/>
            <a:ext cx="870256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5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methods used in empirical MOOCs studies from 2013-2018 (N = 321 studies)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(Note: some studies contain more than one data collection method and this figure only includes the main data collection methods)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1133136"/>
            <a:ext cx="9224009" cy="3324564"/>
          </a:xfrm>
        </p:spPr>
        <p:txBody>
          <a:bodyPr/>
          <a:lstStyle/>
          <a:p>
            <a:pPr algn="ctr"/>
            <a:r>
              <a:rPr lang="en-US" sz="6000" dirty="0"/>
              <a:t>Study #2</a:t>
            </a:r>
            <a:br>
              <a:rPr lang="en-US" sz="6000" dirty="0"/>
            </a:br>
            <a:r>
              <a:rPr lang="en-US" sz="6000" dirty="0"/>
              <a:t>MOOCs Design </a:t>
            </a:r>
            <a:br>
              <a:rPr lang="en-US" sz="6000" dirty="0"/>
            </a:br>
            <a:r>
              <a:rPr lang="en-US" sz="6000" dirty="0"/>
              <a:t>Considerations and 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422" y="4789170"/>
            <a:ext cx="8056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Zhu, M., Bonk, C. J., &amp; Sari, A. (2018). Instructor experiences designing MOOCs in higher education: Pedagogical, resource, and logistical considerations and challenges. </a:t>
            </a:r>
            <a:r>
              <a:rPr lang="en-US" sz="2000" i="1" dirty="0"/>
              <a:t>Online Learning</a:t>
            </a:r>
            <a:r>
              <a:rPr lang="en-US" sz="2000" dirty="0"/>
              <a:t>, </a:t>
            </a:r>
            <a:r>
              <a:rPr lang="en-US" sz="2000" i="1" dirty="0"/>
              <a:t>22</a:t>
            </a:r>
            <a:r>
              <a:rPr lang="en-US" sz="2000" dirty="0"/>
              <a:t>(4), 203-241.</a:t>
            </a:r>
          </a:p>
        </p:txBody>
      </p:sp>
    </p:spTree>
    <p:extLst>
      <p:ext uri="{BB962C8B-B14F-4D97-AF65-F5344CB8AC3E}">
        <p14:creationId xmlns:p14="http://schemas.microsoft.com/office/powerpoint/2010/main" val="11679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" y="1310640"/>
            <a:ext cx="8400087" cy="5101591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can be beneficial to both learners and instructors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(Hew &amp; Cheung, 2014).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design is critical for online learning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(Johnson &amp; Aragon, 2003; Phipps &amp;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Merisotis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1999).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Instructors are one of the five main components of MOOCs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(Kop, 2011).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 studies have examined instructional design from MOOC instructors’ perspectives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Margaryan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2015; Watson et al., 2016).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8" y="1661914"/>
            <a:ext cx="7651530" cy="422939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of this study is to provide suggestions for future MOOC instructors and instructional designers in higher education through exploring MOOC design considerations and challenges from the instructor’s perspective.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15" y="1601355"/>
            <a:ext cx="8390328" cy="3846225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design considerations of instructors when designing MOOCs?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challenges do instructors perceive when designing MOOCs?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instructors address the challenges that they perceive related to MOOCs? 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16047"/>
            <a:ext cx="8717034" cy="164338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Sequential mixed methods design (Creswell &amp; Clark, 2017)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6F5E561A-5013-43BC-AF29-C83F7AC66D45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Design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84761904"/>
              </p:ext>
            </p:extLst>
          </p:nvPr>
        </p:nvGraphicFramePr>
        <p:xfrm>
          <a:off x="426965" y="2026194"/>
          <a:ext cx="8488741" cy="3757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FC788-D663-4F3F-9150-0DB96CDC1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9" y="4733929"/>
            <a:ext cx="2515347" cy="141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302171" y="1490902"/>
            <a:ext cx="8487499" cy="4338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Collection: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Survey, interview, and course review 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Participants: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143 survey participants (10% response rate)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interviewees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C8CA3-4B8B-47DF-8F38-5581F01B2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9" y="4747086"/>
            <a:ext cx="2626109" cy="16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Interviewees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60698"/>
              </p:ext>
            </p:extLst>
          </p:nvPr>
        </p:nvGraphicFramePr>
        <p:xfrm>
          <a:off x="347385" y="1406901"/>
          <a:ext cx="8213684" cy="409059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76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5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17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Countries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Subject areas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Platforms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 and Literacy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Canvas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Chemistry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  <a:r>
                        <a:rPr lang="en-US" sz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Health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FutureLearn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 and Literacy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FutureLearn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Hong Kong (China)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Mainland China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Canada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Psychology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Australia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  <a:r>
                        <a:rPr lang="en-US" sz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Health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Open2Study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Sweden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 Science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edX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Management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edX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Analysis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938072"/>
              </p:ext>
            </p:extLst>
          </p:nvPr>
        </p:nvGraphicFramePr>
        <p:xfrm>
          <a:off x="285750" y="1508760"/>
          <a:ext cx="8241029" cy="462041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5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5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6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RQs</a:t>
                      </a:r>
                      <a:endParaRPr lang="en-US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 Sources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 analysis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02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Survey-open-ended questions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review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Elo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&amp; </a:t>
                      </a: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Kyngäs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2008)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4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RQ2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Survey-open-ended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536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674100"/>
              </p:ext>
            </p:extLst>
          </p:nvPr>
        </p:nvGraphicFramePr>
        <p:xfrm>
          <a:off x="351274" y="1567134"/>
          <a:ext cx="8442961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" y="857250"/>
            <a:ext cx="90003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0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80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329710"/>
              </p:ext>
            </p:extLst>
          </p:nvPr>
        </p:nvGraphicFramePr>
        <p:xfrm>
          <a:off x="1249680" y="1113125"/>
          <a:ext cx="6236970" cy="576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80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9" y="1421119"/>
            <a:ext cx="7718247" cy="47234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1" y="1337775"/>
            <a:ext cx="7183374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#1. What are the design considerations of instructors when designing MOOCs?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for designing MOOC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Engaging learners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5033"/>
          <a:stretch/>
        </p:blipFill>
        <p:spPr>
          <a:xfrm>
            <a:off x="4735186" y="3827282"/>
            <a:ext cx="3881763" cy="2511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94546" y="3337089"/>
            <a:ext cx="3615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learning objectives:</a:t>
            </a:r>
          </a:p>
        </p:txBody>
      </p:sp>
    </p:spTree>
    <p:extLst>
      <p:ext uri="{BB962C8B-B14F-4D97-AF65-F5344CB8AC3E}">
        <p14:creationId xmlns:p14="http://schemas.microsoft.com/office/powerpoint/2010/main" val="28645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1306" y="474219"/>
            <a:ext cx="604648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Survey Results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83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834873"/>
              </p:ext>
            </p:extLst>
          </p:nvPr>
        </p:nvGraphicFramePr>
        <p:xfrm>
          <a:off x="271306" y="1200150"/>
          <a:ext cx="8494741" cy="544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58368" y="1584959"/>
            <a:ext cx="8107680" cy="14820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21064" y="474219"/>
            <a:ext cx="6096726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78388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learners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instructor from US mentioned: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engaged people in the forum. So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week I would write a message that would be the new welcome page for the week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would say, ‘hey come to the forum and ask questions about this or come to the forum introduce yourself’... Of course, I tried to get students to feel like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was engaged with them during the videos by asking them questions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telling them to do things during the video.”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7" t="1019" r="34751" b="32179"/>
          <a:stretch/>
        </p:blipFill>
        <p:spPr>
          <a:xfrm>
            <a:off x="2764541" y="4895681"/>
            <a:ext cx="6053638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3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685887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#2. What challenges do instructors perceive when designing MOOCs?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methods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Engaging students’ learning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44" y="2284082"/>
            <a:ext cx="4366298" cy="3497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38916" y="5967664"/>
            <a:ext cx="4627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(Note: Above is an example of peer-assessment.)</a:t>
            </a:r>
          </a:p>
        </p:txBody>
      </p:sp>
    </p:spTree>
    <p:extLst>
      <p:ext uri="{BB962C8B-B14F-4D97-AF65-F5344CB8AC3E}">
        <p14:creationId xmlns:p14="http://schemas.microsoft.com/office/powerpoint/2010/main" val="38120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4320" y="474219"/>
            <a:ext cx="604346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Survey Results 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43630848"/>
              </p:ext>
            </p:extLst>
          </p:nvPr>
        </p:nvGraphicFramePr>
        <p:xfrm>
          <a:off x="274320" y="1306819"/>
          <a:ext cx="8686800" cy="506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8368" y="1946699"/>
            <a:ext cx="8107680" cy="15727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160774" y="474219"/>
            <a:ext cx="6157016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647255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</a:t>
            </a:r>
          </a:p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instructor from education subject mentioned:</a:t>
            </a:r>
          </a:p>
          <a:p>
            <a:pPr marL="85725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think one of the challenges is time. It does take a lot of time to get the videos done.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did not get a course release when I was doing, and it was a side project at the same time as my regular load.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D66AA-CEFC-4C01-8389-9D54AE3F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78" y="4511039"/>
            <a:ext cx="2682067" cy="180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0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#3. How do instructors address the challenges that they perceive related to MOOCs?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other MOOC examples 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Seek help from the platform/colleagues/institutions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71" y="3868906"/>
            <a:ext cx="6718495" cy="2646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9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1306" y="474219"/>
            <a:ext cx="604648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Survey Results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82994873"/>
              </p:ext>
            </p:extLst>
          </p:nvPr>
        </p:nvGraphicFramePr>
        <p:xfrm>
          <a:off x="0" y="1209972"/>
          <a:ext cx="9144000" cy="5179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9141" y="1665346"/>
            <a:ext cx="8107680" cy="17510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765" y="1207549"/>
            <a:ext cx="6420190" cy="1966079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26, 2018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 Education 2.0?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rise and fall of the company behind ‘Reader Rabbit’ and all your favorite educational games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Abigail Cain, The Outline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https://theoutline.com/post/6293/reader-rabbit-history-the-learning-company-zoombinis-carmen-sandiego?zd=1&amp;zi=qmbuobk7</a:t>
            </a:r>
            <a:r>
              <a:rPr lang="en-US" sz="75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900" b="1" u="sng" dirty="0"/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Rocky’s Boots: 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https://www.youtube.com/watch?v=a-NLh58bIIk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YES (Curt Bonk): 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https://youtu.be/bZD5mQH4Ups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en-US" sz="3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2000251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4" descr="Related image">
            <a:extLst>
              <a:ext uri="{FF2B5EF4-FFF2-40B4-BE49-F238E27FC236}">
                <a16:creationId xmlns:a16="http://schemas.microsoft.com/office/drawing/2014/main" id="{EF547C72-3099-4C98-9363-7FF85806E8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28863" y="1568055"/>
            <a:ext cx="4714875" cy="39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DA1FC5-51DE-4055-8090-71858423A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0" t="10465" r="26667" b="28997"/>
          <a:stretch/>
        </p:blipFill>
        <p:spPr>
          <a:xfrm>
            <a:off x="1175658" y="3515470"/>
            <a:ext cx="3510642" cy="2457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26B2E-F60B-4032-A774-41A3982DFB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00" t="12753" r="31667" b="8098"/>
          <a:stretch/>
        </p:blipFill>
        <p:spPr>
          <a:xfrm>
            <a:off x="4884485" y="3323014"/>
            <a:ext cx="2993720" cy="2632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E9753-0E78-49F0-BE95-03AA0E868E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08" r="833"/>
          <a:stretch/>
        </p:blipFill>
        <p:spPr>
          <a:xfrm>
            <a:off x="437003" y="3268991"/>
            <a:ext cx="4395857" cy="2699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9C55EC-ADB8-483D-B118-8D41B6C041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06" t="21288" r="33672" b="7156"/>
          <a:stretch/>
        </p:blipFill>
        <p:spPr>
          <a:xfrm>
            <a:off x="4789551" y="3227708"/>
            <a:ext cx="4354449" cy="2781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770A3E-27AB-40E6-ABB9-201A86D0D2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4" t="16674" r="29166" b="9808"/>
          <a:stretch/>
        </p:blipFill>
        <p:spPr>
          <a:xfrm>
            <a:off x="4783877" y="3232824"/>
            <a:ext cx="3923121" cy="27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110532" y="474219"/>
            <a:ext cx="6207257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other MOOC examples </a:t>
            </a:r>
          </a:p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MOOC instructor from the US mentioned:</a:t>
            </a:r>
          </a:p>
          <a:p>
            <a:pPr marL="85725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started making the MOOC, I could see MOOCs that other people had made.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I could see what other people did in terms of having videos with questions embedded in the videos, which I really liked.”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BCF0B-F80C-4483-825B-C4D256759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60" y="4252455"/>
            <a:ext cx="3687590" cy="2281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4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24" y="1505887"/>
            <a:ext cx="820062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creating MOOCs was the primary logistical consideration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(Hew &amp; Chung, 2014; Watson et al., 2016)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challenges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pedagogical factors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were the primary design considerations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(Watson et al., 2016)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challenges in MOOC design.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and engagement strategies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the main considerations as well as challenges.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30" y="1414272"/>
            <a:ext cx="820062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MOOC instructors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inform them about what other instructors are most concerned with and tend to target in MOOC design as well as their efforts in addressing the possible design challenges.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instructional designers 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attention to ID in the areas that MOOC instructors might need them to help in consultation.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09" y="1716066"/>
            <a:ext cx="9224009" cy="3324564"/>
          </a:xfrm>
        </p:spPr>
        <p:txBody>
          <a:bodyPr/>
          <a:lstStyle/>
          <a:p>
            <a:pPr algn="ctr"/>
            <a:r>
              <a:rPr lang="en-US" dirty="0"/>
              <a:t>Study #3</a:t>
            </a:r>
            <a:br>
              <a:rPr lang="en-US" dirty="0"/>
            </a:br>
            <a:r>
              <a:rPr lang="en-US" dirty="0"/>
              <a:t>MOOCs Instructional Design to Facilitate Participants’ Self-directed Learning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(Dissertation)</a:t>
            </a:r>
          </a:p>
        </p:txBody>
      </p:sp>
    </p:spTree>
    <p:extLst>
      <p:ext uri="{BB962C8B-B14F-4D97-AF65-F5344CB8AC3E}">
        <p14:creationId xmlns:p14="http://schemas.microsoft.com/office/powerpoint/2010/main" val="15682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14" y="1723233"/>
            <a:ext cx="8172686" cy="409463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Self-directed learning (SDL) (Garrison, 1997)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self-management 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self-monitoring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motivation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641560" y="495990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Terms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E0250-72B7-4E14-80E7-659617988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27" y="3446272"/>
            <a:ext cx="4618475" cy="2688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8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Learners need self-directed learning skills and strategies to be successful in MOOCs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Halawa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Greene, &amp; Mitchell, 2014; Littlejohn &amp; Milligan, 2016),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there is a lack of personalized interaction with teachers.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Self-directness of a learner might vary in different learning environments which means that the learners could be more self-directed in one learning environment than another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Hiemstra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1994).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design can greatly influence students’ interaction and engagement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(Garrison &amp; Cleveland-Innes, 2005)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success in online learning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(Song, Singleton, Hill, &amp;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Koh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2004; Swan, 2001).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However, few studies have examined instructional design and the delivery of instruction using MOOCs from instructor perspectives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Margaryan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2015; Watson et al., 2016);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especially lacking is research on instructors’ perception of SDL and how they design MOOCs to facilitate students’ SDL.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" y="1325583"/>
            <a:ext cx="8208611" cy="508664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is to inform instructors or instructional designers and MOOC providers of the current practices of designing MOOCs to facilitate learners’ SDL.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C63C1-3ABB-42A3-8229-81275BCC0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82" y="3976009"/>
            <a:ext cx="4810226" cy="218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1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MOOC instructors perceive participant SDL skills?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MOOC instructors perceive their facilitation of participant SDL skills? 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instructors design and deliver MOOCs to facilitate participant SDL skills?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	How is technology being used by MOOC instructors to support the development of participant SDL skills? 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	What technology features or functions do MOOC instructors want to have to improve their facilitation of MOOC participant SDL skills?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3" y="1450848"/>
            <a:ext cx="8435293" cy="384878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70000"/>
              </a:lnSpc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Explanatory sequential mixed methods design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A7E8FE3-F3D4-425E-B39B-87F0EB6CE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939547"/>
              </p:ext>
            </p:extLst>
          </p:nvPr>
        </p:nvGraphicFramePr>
        <p:xfrm>
          <a:off x="119006" y="2784268"/>
          <a:ext cx="8936737" cy="251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032E3-D7AD-4077-B7BC-2BCB412E1B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t="52860"/>
          <a:stretch/>
        </p:blipFill>
        <p:spPr>
          <a:xfrm>
            <a:off x="3624206" y="4812745"/>
            <a:ext cx="5519794" cy="15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U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U theme" id="{6C16B53A-961D-4626-B714-AC600FF7E8DD}" vid="{25F0F2BC-9793-4DAC-8644-C9B6762B057A}"/>
    </a:ext>
  </a:extLst>
</a:theme>
</file>

<file path=ppt/theme/theme10.xml><?xml version="1.0" encoding="utf-8"?>
<a:theme xmlns:a="http://schemas.openxmlformats.org/drawingml/2006/main" name="7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20117</TotalTime>
  <Words>4094</Words>
  <Application>Microsoft Office PowerPoint</Application>
  <PresentationFormat>On-screen Show (4:3)</PresentationFormat>
  <Paragraphs>867</Paragraphs>
  <Slides>134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134</vt:i4>
      </vt:variant>
    </vt:vector>
  </HeadingPairs>
  <TitlesOfParts>
    <vt:vector size="161" baseType="lpstr">
      <vt:lpstr>MS PGothic</vt:lpstr>
      <vt:lpstr>宋体</vt:lpstr>
      <vt:lpstr>Arial</vt:lpstr>
      <vt:lpstr>BentonSansCond Light</vt:lpstr>
      <vt:lpstr>Berlin Sans FB Demi</vt:lpstr>
      <vt:lpstr>Calibri</vt:lpstr>
      <vt:lpstr>Calibri Light</vt:lpstr>
      <vt:lpstr>Courier New</vt:lpstr>
      <vt:lpstr>Georgia Pro Cond</vt:lpstr>
      <vt:lpstr>Lucida Bright</vt:lpstr>
      <vt:lpstr>Tahoma</vt:lpstr>
      <vt:lpstr>Times New Roman</vt:lpstr>
      <vt:lpstr>Wingdings</vt:lpstr>
      <vt:lpstr>IU theme</vt:lpstr>
      <vt:lpstr>7_Office Theme</vt:lpstr>
      <vt:lpstr>11_Office Theme</vt:lpstr>
      <vt:lpstr>12_Office Theme</vt:lpstr>
      <vt:lpstr>18_Professional</vt:lpstr>
      <vt:lpstr>16_Professional</vt:lpstr>
      <vt:lpstr>3_Office Theme</vt:lpstr>
      <vt:lpstr>54_Office Theme</vt:lpstr>
      <vt:lpstr>71_Office Theme</vt:lpstr>
      <vt:lpstr>70_Office Theme</vt:lpstr>
      <vt:lpstr>1_Professional</vt:lpstr>
      <vt:lpstr>53_Office Theme</vt:lpstr>
      <vt:lpstr>19_Office Theme</vt:lpstr>
      <vt:lpstr>22_Office Theme</vt:lpstr>
      <vt:lpstr>Learning is Changing:  Four Modest Little MOOC Studies to Help Save the Planet  </vt:lpstr>
      <vt:lpstr>Merrill’s First Principles of Teaching/Instruction http://travelinedman.blogspot.com/2011/05/bonks-last-principles-of-instruction.html </vt:lpstr>
      <vt:lpstr>Bonk's Last Principles of Teaching/Instruction (Education 4.0?) http://travelinedman.blogspot.com/2011/05/bonks-last-principles-of-instruction.html  http://www.applicadthai.com/articles/education-4-0/ </vt:lpstr>
      <vt:lpstr>Bonk's 20 "Last" Principles of Instruction  (LAST = Learning Activation System Template) http://travelinedman.blogspot.com/2011/05/bonks-last-principles-of-instruction.html</vt:lpstr>
      <vt:lpstr>Education 20/20</vt:lpstr>
      <vt:lpstr>20 New Roles of the Instructor</vt:lpstr>
      <vt:lpstr>PowerPoint Presentation</vt:lpstr>
      <vt:lpstr>PowerPoint Presentation</vt:lpstr>
      <vt:lpstr>September 26, 2018 Remember Education 2.0? The rise and fall of the company behind ‘Reader Rabbit’ and all your favorite educational games Abigail Cain, The Outline https://theoutline.com/post/6293/reader-rabbit-history-the-learning-company-zoombinis-carmen-sandiego?zd=1&amp;zi=qmbuobk7  Rocky’s Boots: https://www.youtube.com/watch?v=a-NLh58bIIk  Project YES (Curt Bonk): https://youtu.be/bZD5mQH4Ups   </vt:lpstr>
      <vt:lpstr>Fast Forward 30+ More Years… “Anyone can now learn anything from anyone at any time.”</vt:lpstr>
      <vt:lpstr>30+ Ways Learning is Changing:  The Mega Trends</vt:lpstr>
      <vt:lpstr>How Learning is Changing:  Mega Trend #1. Learner Engagement</vt:lpstr>
      <vt:lpstr>January 3, 2018 Learning is More Mobile CES 2018: Your guide to the biggest consumer electronics show USA Today https://www.usatoday.com/story/tech/news/2018/01/03/ces-2018-your-guide-biggest-consumer-electronics-show/1000778001/ </vt:lpstr>
      <vt:lpstr>May 1, 2018 Learning is More Hands-on 3 ways districts can use AR and AI Justin Anglio, eSchool News https://www.eschoolnews.com/2018/05/01/3-amazing-ways-our-district-is-using-ar-and-vr/ </vt:lpstr>
      <vt:lpstr>May 1, 2018 Learning is More Immersive 3 ways districts can use AR and AI Justin Anglio, eSchool News https://www.eschoolnews.com/2018/05/01/3-amazing-ways-our-district-is-using-ar-and-vr/ </vt:lpstr>
      <vt:lpstr>July 19, 2017 Learning is More Immersive HoloLens Assists in Live Surgery  Tommy Palladino, Next Reality https://hololens.reality.news/news/hololens-assists-live-surgery-0178887/  Video #1: 1:09: http://curtbonk.com/hololens.html Video #2: 1:37: http://curtbonk.com/hololens2.html 07/19/2017  HoloLens Assists in Live Surgery  Numerous examples exist of doctors and surgeons using HoloLens to plan surgeries. The device has even been used to view reference images during a procedure and stream it to a remote audience. Until recently, it has not been used to augment the surgeon's view of the patient during a live surgery.  Original Video: https://hololens.reality.news/news/hololens-assists-live-surgery-0178887/</vt:lpstr>
      <vt:lpstr>How Learning is Changing:  Mega Trend #2. Pervasive Access</vt:lpstr>
      <vt:lpstr>November 1, 2017 Learning is More Online (Access) Indiana University, Office of Online Education</vt:lpstr>
      <vt:lpstr>December 19, 2017 OER Adoptions on the Rise Lindsay McKenzie, Inside Higher Ed https://www.insidehighered.com/news/2017/12/19/more-faculty-members-are-using-oer-survey-finds </vt:lpstr>
      <vt:lpstr>March 27, 2017 (Access) Learning is More Free and Open Beyond Free: Harnessing the resonant value in open and collaborative practices for the public good David Porter, CEO, eCampus Ontario, Open Education Ontario Summit https://www.slideshare.net/David_Porter  https://www.ocls.ca/events/open-education-ontario-summit</vt:lpstr>
      <vt:lpstr>May 7, 2014 (Access) Learning is More Global CNA - Speaking Exchange (video chats)  https://www.youtube.com/watch?v=-S-5EfwpFOk  FCB Brazil and the CNA language school network are launching the Speaking Exchange project, which connects CNA students in Brazil with Americans living in retirement homes.</vt:lpstr>
      <vt:lpstr>July 29, 2018 Learning is More Synchronous Why Silicon Valley is teaming up with San Quentin to train young people to code Jessica Guynn and Megan Diskin, USA TODAY https://www.usatoday.com/story/tech/2018/07/25/california-youth-learning-code-prison-help-san-quentin-inmates/810122002/  Video (1:46): http://curtbonk.com/san-quentin.html </vt:lpstr>
      <vt:lpstr>January 5, 2017 Learning is More Immediate… Move over T. rex, new dinosaur unveiled, Amanda Jackson, CNN http://www.cnn.com/2016/01/14/living/titanosaur-new-dinosaur-on-display-new-york-irpt/ </vt:lpstr>
      <vt:lpstr>September 27, 2018 Learning is More Immediate… Dinosaur Discoveries  New 26,000-pound dinosaur discovery was Earth's largest land animal Ashley Strickland, CNN https://www.cnn.com/2018/09/27/world/new-giant-dinosaur-brontosaurus-relative/index.html </vt:lpstr>
      <vt:lpstr>How Learning is Changing:  Mega Trend #3. Customization</vt:lpstr>
      <vt:lpstr>January 20, 2016 Learning is More Blended Universities tap growth of craft beer, offer classes, Chicago Tribune http://www.chicagotribune.com/business/ct-college-craft-beer-offer-classes-20160120-story.html </vt:lpstr>
      <vt:lpstr>August 2, 2018 Learning is More On Demand (PDAs) Hey, Alexa, Should We Bring Virtual Assistants to Campus? These Colleges Gave Them a Shot Lindsey Ellis, The Chronicle of Higher Education https://www.chronicle.com/article/Hey-Alexa-Should-We-Bring/244129  24 seconds: http://curtbonk.com/jetsons24.html 44 Seconds: http://curtbonk.com/jetsons44.html</vt:lpstr>
      <vt:lpstr>January 9, 2017 Learning is More On Demand Jill Watson, Round Three, Georgia Tech course prepares for third semester with virtual teaching assistants, Jason Maderer, Georgia Tech News Center http://www.news.gatech.edu/2017/01/09/jill-watson-round-three The Terribly Thin Conception of Ethics in Digital Technology, David Golumbia, Uncomputing http://www.uncomputing.org/  Bot teacher that impressed and fooled everyone, Donald Clark, Plan B http://donaldclarkplanb.blogspot.co.uk/2016/12/bot-teacher-that-impressed-and-fooled.html  </vt:lpstr>
      <vt:lpstr>May 20, 2016 Chapter 18: Changing the Tune: MOOCs for Human Development? A Case Study (agMOOCs in India) Balaji Venkataraman and Asha Kanwar (COL) http://www.agmoocs.in/ </vt:lpstr>
      <vt:lpstr>MOOCs are Like Library Books…</vt:lpstr>
      <vt:lpstr>MOOCs and Open Education Around the World http://routledge-ny.com/books/details/9781138807419/ </vt:lpstr>
      <vt:lpstr>PowerPoint Presentation</vt:lpstr>
      <vt:lpstr>Polls</vt:lpstr>
      <vt:lpstr>Some Weird Things Going On…</vt:lpstr>
      <vt:lpstr>Weirdness #1…We’re Teaching the World October, 2018 Sarah Fister Gale, CLO https://magazine.clomedia.com/issue/october-2018/teaching-the-world/  https://magazine.clomedia.com/issue/october-2018/ </vt:lpstr>
      <vt:lpstr>Weirdness #2: Your Friends are doing MOOCs June 15, 2017 Massive List of MOOC Providers Around The World, Class Central JMOOC, K-MOOC, and T-MOOC? https://www.class-central.com/report/mooc-providers-list/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August 12, 2016 A Life of Happiness and Fulfillment Indian School of Business, Rajagopal Raghanathan https://www.class-central.com/mooc/2860/coursera-a-life-of-happiness-and-fulfillment </vt:lpstr>
      <vt:lpstr>June 14, 2016 (Customization) Chapter 15: Learning About MOOCs by Talking to Students Charles Severance, Univ. of Michigan Anuar Lequerica, Class Central https://www.class-central.com/report/dr-chuck-graduate-ceremony-python-specialization/ </vt:lpstr>
      <vt:lpstr>MOOC Trends and Recent Data</vt:lpstr>
      <vt:lpstr>PowerPoint Presentation</vt:lpstr>
      <vt:lpstr>PowerPoint Presentation</vt:lpstr>
      <vt:lpstr>PowerPoint Presentation</vt:lpstr>
      <vt:lpstr>October 12, 2018 Microcredentials and Nanodegrees Learning is More on Modular edX Expands MicroMasters Programs With Data Science (“nanodegrees”) Digital Leadership and More, Sri Ravipati, Campus Technology https://campustechnology.com/articles/2017/03/01/edx-expands-micromasters-programs-with-data-science-digital-leadership-and-more.aspx Lindsey McKenzie, Inside Higher Ed https://www.insidehighered.com/news/2018/10/12/edx-launches-nine-low-cost-online-degrees </vt:lpstr>
      <vt:lpstr>January 9, 2018 MicroMaster’s Degrees Learning is More on Modular MIT launches MITx MicroMasters in Principles of Manufacturing, MIT Open Learning http://news.mit.edu/2018/mit-launches-new-mitx-micromasters-program-principles-manufacturing-0109 </vt:lpstr>
      <vt:lpstr>December 7, 2018 Reinventing the College Degree: A Future with Modular Credentials IBL News https://iblnews.org/2018/12/07/reinventing-the-college-degree-a-future-with-modular-credentials/ </vt:lpstr>
      <vt:lpstr>January 20, 2016 Coursera Specializations https://www.coursera.org/browse?utm_medium=email&amp;utm_source=marketing&amp;utm_campaign=aUAR4L-fEeW6i-NodUB9Qw&amp;languages=en </vt:lpstr>
      <vt:lpstr>October 30, 2017 MOOCs ramp up new fields Report: 59% of employed data scientists learned skills on their own or via a MOOC Alison DeNisco Rayome https://www.techrepublic.com/article/report-59-of-employed-data-scientists-learned-skills-on-their-own-or-via-a-mooc/ </vt:lpstr>
      <vt:lpstr>PowerPoint Presentation</vt:lpstr>
      <vt:lpstr>Quotes: Veletsianos et al. (2015-2016)</vt:lpstr>
      <vt:lpstr>PowerPoint Presentation</vt:lpstr>
      <vt:lpstr>Study #1 MOOCs  Literature Review  (2014-2016)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study expanded!</vt:lpstr>
      <vt:lpstr>PowerPoint Presentation</vt:lpstr>
      <vt:lpstr>Research Methods</vt:lpstr>
      <vt:lpstr>Data Collection Methods</vt:lpstr>
      <vt:lpstr>Study #2 MOOCs Design  Considerations and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#3 MOOCs Instructional Design to Facilitate Participants’ Self-directed Learning  (Dissertation)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Tired of MOOCs…?</vt:lpstr>
      <vt:lpstr>Do we have time for another study?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Discussion,  Significance,  and Conclusion</vt:lpstr>
      <vt:lpstr>30+ Ways Learning is Changing:  Recapping the Three Mega Trends:  Engagement, Access, and Customization</vt:lpstr>
      <vt:lpstr>Thank you!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implementing methods in a study of ID practice</dc:title>
  <dc:creator>Ahmed Lachheb</dc:creator>
  <cp:lastModifiedBy>Curtis Bonk</cp:lastModifiedBy>
  <cp:revision>775</cp:revision>
  <cp:lastPrinted>2019-01-27T20:34:35Z</cp:lastPrinted>
  <dcterms:created xsi:type="dcterms:W3CDTF">2017-10-19T12:45:28Z</dcterms:created>
  <dcterms:modified xsi:type="dcterms:W3CDTF">2019-02-18T17:50:04Z</dcterms:modified>
</cp:coreProperties>
</file>