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58" r:id="rId4"/>
    <p:sldId id="259" r:id="rId5"/>
    <p:sldId id="268" r:id="rId6"/>
    <p:sldId id="261" r:id="rId7"/>
    <p:sldId id="260" r:id="rId8"/>
    <p:sldId id="266" r:id="rId9"/>
    <p:sldId id="263" r:id="rId10"/>
    <p:sldId id="267" r:id="rId11"/>
    <p:sldId id="262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FEBC-227E-48FC-8719-AACBC6C8E16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767E9-0614-4291-855F-77AC6246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dirty="0"/>
              <a:t>All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2710-4433-47A8-B849-79D57855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3F45F-840F-42A5-8DE9-F16F529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8ABE-658D-49C3-B88C-B5886445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4E91-2088-4DF7-98F0-AB0305B1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843D-541D-4141-96B5-F3FF4C26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FDB-50E4-4E68-884E-2B9E1676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C4F3-4137-4AED-9A1B-81EA636D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D2E0-F2F5-4872-8123-9F6E99AE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7D8E-71DF-4FE4-AEAA-36A3EE7B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2A68-36E2-4CF6-B3BD-4D1A642A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F04EF-B047-4D5E-A3F5-5287A38F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6F9-1519-4EF0-9FD6-CFAAFB0CE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AD98-2BED-47AC-897F-1D657EF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9024-9F79-483A-A7AB-C3C5D152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4377C-E0C4-490D-8E72-EF834F99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3A8-29F2-4117-AAF9-DA49A874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F7B8-F232-4397-B52A-35C3ECAD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E28C-43CA-4676-9C77-64CA598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F00E-1350-45FC-98E9-83C43FA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8648A-3C5F-413B-8335-8A67E7B5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08A-89FF-4625-8BA1-2C9211D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73A9-7872-4490-93D7-397E7E08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F64-7BCC-4D9E-80E1-24839D64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084-1923-45E0-A7E1-1D25FE27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A42A-9AD7-4661-97A9-A17538EC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F34B-A3E5-400A-B7E8-749B9B4F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73BB-618A-43AF-948F-8BD19622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6862F-9F54-4DDB-A635-D6705F5F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070D-5E71-48C1-BF31-1BC57D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3257-D568-49DF-A791-5DFC4009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8E03F-5ADD-4588-B9FD-759FA60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33DF-2811-481C-8F75-28E7EBFC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6FDD-4CC1-43F0-A717-4403FFD1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8FBB-4164-4431-B091-245DDC45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D5197-25C2-4D13-BD15-ED59DA823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84C3-F96A-47B5-85EB-395A04BC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54F89-8D90-4D19-A6B9-EAEA5340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16E8E-8E11-4A01-9C0A-04CAAE7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4DDE8-8CAE-4B9F-B4B1-E8D7E45D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A89B-7D64-4745-AF64-5D43B428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37D80-02B6-4F28-BEF6-6734AE0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C19C0-1039-4F37-BDFA-F5871A76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1696D-6396-45D1-A9FE-0002ABC5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4406D-AD87-4199-825E-9D22EE3E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B454-16FB-49D4-B4DC-E08A5C9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8A610-B91C-44F8-A601-F7FF0E0A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8D5A-85CF-4E23-A49C-6D5594A1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6A30-96AA-4E8C-B6AB-6D73CCB8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DF28-623C-4221-B094-042D9E143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E76B1-00F7-4098-8137-2F2F78B2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4E95A-D9D7-4727-9158-CC5DD21A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F8C2-DFCB-42A9-B829-0008A043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FF53-D1A3-4F19-A7C8-839962E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06D69-D1AD-4297-85B7-6485E6AF4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D98E5-9753-472D-9A2D-376CD7E5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86F5-D827-409D-BDF9-B544CCB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DA0E-83C1-4543-8C2F-D8BCBD7D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3A77A-3BD2-4C79-B4E3-CD928140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932E2-65DC-46E7-BA8E-80F7C950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6971-D6AE-4FE2-9769-E71DAA66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D74B8-B788-4FE9-AB0B-0C91CB401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25FF-3AA2-4921-800D-CD294DB6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00EA-47EB-46E6-AA6B-28AE9D696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jbonk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677008" y="732374"/>
            <a:ext cx="10153649" cy="23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Foregrounding Online Instructor Preparation and Professional Learning</a:t>
            </a:r>
            <a:b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4 E’s of Research During the Pandemic: Experimentation, Engagement, Emotions, and Innovative Educational Delivery: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Teaching and Learning SIG)</a:t>
            </a:r>
            <a:endParaRPr sz="3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581150" y="3356553"/>
            <a:ext cx="7876513" cy="18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Discussant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Curt</a:t>
            </a:r>
            <a:r>
              <a:rPr lang="en-US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is J.</a:t>
            </a: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Bonk, Ph.D., Indiana University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  <a:hlinkClick r:id="rId3"/>
              </a:rPr>
              <a:t>cjbonk@indiana.edu</a:t>
            </a: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C4056-52D0-4811-AD03-9559BB07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72041"/>
            <a:ext cx="2134051" cy="1600538"/>
          </a:xfrm>
          <a:prstGeom prst="rect">
            <a:avLst/>
          </a:prstGeom>
        </p:spPr>
      </p:pic>
      <p:pic>
        <p:nvPicPr>
          <p:cNvPr id="4" name="Picture 3" descr="A picture containing text, person, reading, suit&#10;&#10;Description automatically generated">
            <a:extLst>
              <a:ext uri="{FF2B5EF4-FFF2-40B4-BE49-F238E27FC236}">
                <a16:creationId xmlns:a16="http://schemas.microsoft.com/office/drawing/2014/main" id="{3F439BD9-7F7B-448F-A940-AAE60ADFC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5" y="5086619"/>
            <a:ext cx="1591408" cy="1685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GMU: Be creative somewhere in your work (</a:t>
            </a:r>
            <a:r>
              <a:rPr lang="en-US" dirty="0" err="1"/>
              <a:t>bMOOCs</a:t>
            </a:r>
            <a:r>
              <a:rPr lang="en-US" dirty="0"/>
              <a:t>)</a:t>
            </a:r>
          </a:p>
          <a:p>
            <a:r>
              <a:rPr lang="en-US" dirty="0"/>
              <a:t>GMU: Stronger communities come from the blends of virtual and FTF</a:t>
            </a:r>
          </a:p>
          <a:p>
            <a:r>
              <a:rPr lang="en-US" dirty="0"/>
              <a:t>GMU: Loads of interesting and important language learning from MOOCs and open ed during pandemic.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 (and others): Need new models of educational delivery; which includes volunteers, facilitators, and informal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Need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Tampa and OSU (and all): Read this paper if you’re an online learning trainer or a teacher and learning center staff member or director.</a:t>
            </a:r>
          </a:p>
          <a:p>
            <a:r>
              <a:rPr lang="en-US" dirty="0"/>
              <a:t>Tampa and OSU (and all): Quick hits not extended reflections—webinars, workshops, colleague advice, friends, social media searches, etc. How to extend and connect all that in a COP/COL?</a:t>
            </a:r>
          </a:p>
          <a:p>
            <a:r>
              <a:rPr lang="en-US" dirty="0"/>
              <a:t>Tampa and OSU (and all) need create innovative and transformative learning experiences that impact instructors and students’ digital practices.</a:t>
            </a:r>
          </a:p>
          <a:p>
            <a:r>
              <a:rPr lang="en-US" dirty="0"/>
              <a:t>Tampa and OSU (and all) lack of clear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4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Engaging Pedagogy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 Team (and all teams): How were pedagogical approaches impacted or affected by the pandemic? How comfortable with new models and tools? Can these practices and ideas and new models transfer to a post-pandemic 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EF9B-E148-4BE2-8EC4-6EF9CA77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5EE7-57FA-4703-ADDC-0DAA5713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9175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70334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All: There are millions of teachers taking on new roles and we need to understand what happened and what works.</a:t>
            </a:r>
          </a:p>
          <a:p>
            <a:r>
              <a:rPr lang="en-US" dirty="0"/>
              <a:t>GMU (and all): And there is a ton of data at your fingertips</a:t>
            </a:r>
          </a:p>
          <a:p>
            <a:r>
              <a:rPr lang="en-US" dirty="0"/>
              <a:t>GMU: Data is out there awaiting your interesting questions</a:t>
            </a:r>
          </a:p>
          <a:p>
            <a:r>
              <a:rPr lang="en-US" dirty="0"/>
              <a:t>GMU: There is a need for additional research on global education and self-directed learning.</a:t>
            </a:r>
          </a:p>
          <a:p>
            <a:r>
              <a:rPr lang="en-US" dirty="0"/>
              <a:t>GMU: Need to team up for economies of scale. Assemble a team which is interested and motivated in your topic and has expertise.</a:t>
            </a:r>
          </a:p>
        </p:txBody>
      </p:sp>
    </p:spTree>
    <p:extLst>
      <p:ext uri="{BB962C8B-B14F-4D97-AF65-F5344CB8AC3E}">
        <p14:creationId xmlns:p14="http://schemas.microsoft.com/office/powerpoint/2010/main" val="413703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914525"/>
            <a:ext cx="10401300" cy="4262438"/>
          </a:xfrm>
        </p:spPr>
        <p:txBody>
          <a:bodyPr>
            <a:normAutofit/>
          </a:bodyPr>
          <a:lstStyle/>
          <a:p>
            <a:r>
              <a:rPr lang="en-US" dirty="0"/>
              <a:t>Enilda and Nadia (Tampa and OSU): Don’t wait until AERA to finish your papers; if possible, submit before the conference.</a:t>
            </a:r>
          </a:p>
          <a:p>
            <a:r>
              <a:rPr lang="en-US" dirty="0"/>
              <a:t>GMU: New learning environments such as MOOC camps. </a:t>
            </a:r>
          </a:p>
          <a:p>
            <a:pPr lvl="1"/>
            <a:r>
              <a:rPr lang="en-US" dirty="0"/>
              <a:t>You need to publish a paper on MOOC camp structures.</a:t>
            </a:r>
          </a:p>
          <a:p>
            <a:r>
              <a:rPr lang="en-US" dirty="0"/>
              <a:t>Smart: Build on the shoulders of giants (motivation and self-efficacy: Bandura, Ames, </a:t>
            </a:r>
            <a:r>
              <a:rPr lang="en-US" dirty="0" err="1"/>
              <a:t>Wigfield</a:t>
            </a:r>
            <a:r>
              <a:rPr lang="en-US" dirty="0"/>
              <a:t>, Ormrod, </a:t>
            </a:r>
            <a:r>
              <a:rPr lang="en-US" dirty="0" err="1"/>
              <a:t>Pintrich</a:t>
            </a:r>
            <a:r>
              <a:rPr lang="en-US" dirty="0"/>
              <a:t>, Eccles, etc.) (technology: Richardson, Truman-Davis, Picciano, Seaman, etc.)</a:t>
            </a:r>
          </a:p>
        </p:txBody>
      </p:sp>
    </p:spTree>
    <p:extLst>
      <p:ext uri="{BB962C8B-B14F-4D97-AF65-F5344CB8AC3E}">
        <p14:creationId xmlns:p14="http://schemas.microsoft.com/office/powerpoint/2010/main" val="142619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Smart. For rapid info, use or modify existing schemes and instruments (e.g., the Online Teaching Motivation Scale)</a:t>
            </a:r>
          </a:p>
          <a:p>
            <a:r>
              <a:rPr lang="en-US" dirty="0"/>
              <a:t>COVID Team: Metacognitive Technological Pedagogical Content Knowledge (M-PACK)</a:t>
            </a:r>
          </a:p>
          <a:p>
            <a:r>
              <a:rPr lang="en-US" dirty="0"/>
              <a:t>GMU: Academic Community of Engagement (ACE) Framework from Jered </a:t>
            </a:r>
            <a:r>
              <a:rPr lang="en-US" dirty="0" err="1"/>
              <a:t>Borup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Emotional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(and Tampa and OSU): Teachers must be supported by administration and institutional support.</a:t>
            </a:r>
          </a:p>
          <a:p>
            <a:r>
              <a:rPr lang="en-US" dirty="0"/>
              <a:t>McGill: Effective teaching involves and wide range of emotions. Life is full of emotions, but perhaps no time like now.</a:t>
            </a:r>
          </a:p>
          <a:p>
            <a:r>
              <a:rPr lang="en-US" dirty="0"/>
              <a:t>COVID Team: Fatigue, anxiety, stress, sitting all day—physical pain (there is a need for flexibility, need to share practices, student centered where and when possible. </a:t>
            </a:r>
          </a:p>
          <a:p>
            <a:r>
              <a:rPr lang="en-US" dirty="0"/>
              <a:t>McGill: Emotional experiences during the pandemic need to be better understood: What did we do? What do we do now? Will it continue into the future?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GSU (and others): What is engagement and how can we measure it? Whether it is affective, behavioral, or cognitive.</a:t>
            </a:r>
          </a:p>
          <a:p>
            <a:r>
              <a:rPr lang="en-US" dirty="0"/>
              <a:t>GSU (and others): The increasing focus on the affective side; the psycho-social emotional needs. </a:t>
            </a:r>
          </a:p>
          <a:p>
            <a:r>
              <a:rPr lang="en-US" dirty="0"/>
              <a:t>GSU (and others): Teachers needs skills in affective engagement like developing relationships, facilitating communication, and instilling excitement for learning.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Training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McGill: Should we change the way that teachers are trained? If so, how so?</a:t>
            </a:r>
          </a:p>
          <a:p>
            <a:r>
              <a:rPr lang="en-US" dirty="0"/>
              <a:t>Tampa and OSU: We have been jump started toward transformative change or have the potential for it.</a:t>
            </a:r>
          </a:p>
          <a:p>
            <a:r>
              <a:rPr lang="en-US" dirty="0"/>
              <a:t>Tampa and OSU: Digital pedagogy has risen in importance. Now how do we measure it and enhance it?</a:t>
            </a:r>
          </a:p>
          <a:p>
            <a:r>
              <a:rPr lang="en-US" dirty="0"/>
              <a:t>Tampa and OSU: What are the new instructional delivery models for this digital age?</a:t>
            </a:r>
          </a:p>
          <a:p>
            <a:r>
              <a:rPr lang="en-US" dirty="0"/>
              <a:t>Tampa and OSU: This is often not experimental nor creative pedagogy, but simply (or not so simple) adaptation to the conditions.</a:t>
            </a:r>
          </a:p>
          <a:p>
            <a:r>
              <a:rPr lang="en-US" dirty="0"/>
              <a:t>Tampa and OSU: We are reactive creatures. How can we be trained to be more proactive?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2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830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Foregrounding Online Instructor Preparation and Professional Learning (The 4 E’s of Research During the Pandemic: Experimentation, Engagement, Emotions, and Innovative Educational Delivery: Online Teaching and Learning SIG)</vt:lpstr>
      <vt:lpstr>PowerPoint Presentation</vt:lpstr>
      <vt:lpstr>Key Points</vt:lpstr>
      <vt:lpstr>Key Points: General</vt:lpstr>
      <vt:lpstr>Key Points: General</vt:lpstr>
      <vt:lpstr>Key Points: Instruments</vt:lpstr>
      <vt:lpstr>Key Points: Emotional</vt:lpstr>
      <vt:lpstr>Key Points: Engagement</vt:lpstr>
      <vt:lpstr>Key Points: New Educational Training Models</vt:lpstr>
      <vt:lpstr>Key Points: New Educational Models</vt:lpstr>
      <vt:lpstr>Key Points: New Models</vt:lpstr>
      <vt:lpstr>Key Points: Need for Training</vt:lpstr>
      <vt:lpstr>Key Points: Engaging Pedagogy and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Foregrounding Online Instructor Preparation and Professional Learning (Online Teaching and Learning SIG)</dc:title>
  <dc:creator>Bonk, Curtis Jay</dc:creator>
  <cp:lastModifiedBy>Bonk, Curtis Jay</cp:lastModifiedBy>
  <cp:revision>17</cp:revision>
  <dcterms:created xsi:type="dcterms:W3CDTF">2022-04-23T19:10:55Z</dcterms:created>
  <dcterms:modified xsi:type="dcterms:W3CDTF">2022-04-26T00:37:21Z</dcterms:modified>
</cp:coreProperties>
</file>